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341" r:id="rId5"/>
    <p:sldId id="343" r:id="rId6"/>
    <p:sldId id="344" r:id="rId7"/>
    <p:sldId id="349" r:id="rId8"/>
    <p:sldId id="356" r:id="rId9"/>
    <p:sldId id="355" r:id="rId10"/>
    <p:sldId id="359" r:id="rId11"/>
    <p:sldId id="350" r:id="rId12"/>
    <p:sldId id="363" r:id="rId13"/>
    <p:sldId id="357" r:id="rId14"/>
    <p:sldId id="358" r:id="rId15"/>
    <p:sldId id="360" r:id="rId16"/>
    <p:sldId id="361" r:id="rId17"/>
    <p:sldId id="351" r:id="rId18"/>
    <p:sldId id="362" r:id="rId19"/>
    <p:sldId id="354" r:id="rId20"/>
    <p:sldId id="364" r:id="rId21"/>
  </p:sldIdLst>
  <p:sldSz cx="18288000" cy="10287000"/>
  <p:notesSz cx="7104063" cy="10234613"/>
  <p:embeddedFontLst>
    <p:embeddedFont>
      <p:font typeface="KoPub돋움체 Bold" panose="020B0604020202020204" charset="-127"/>
      <p:bold r:id="rId24"/>
    </p:embeddedFont>
    <p:embeddedFont>
      <p:font typeface="나눔바른고딕" panose="020B0604020202020204" charset="-127"/>
      <p:regular r:id="rId25"/>
      <p:bold r:id="rId26"/>
    </p:embeddedFont>
    <p:embeddedFont>
      <p:font typeface="Malgun Gothic" panose="020B0503020000020004" pitchFamily="34" charset="-127"/>
      <p:regular r:id="rId27"/>
      <p:bold r:id="rId28"/>
    </p:embeddedFont>
    <p:embeddedFont>
      <p:font typeface="Malgun Gothic" panose="020B0503020000020004" pitchFamily="34" charset="-127"/>
      <p:regular r:id="rId27"/>
      <p:bold r:id="rId2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W40902" initials="S" lastIdx="1" clrIdx="0">
    <p:extLst>
      <p:ext uri="{19B8F6BF-5375-455C-9EA6-DF929625EA0E}">
        <p15:presenceInfo xmlns:p15="http://schemas.microsoft.com/office/powerpoint/2012/main" userId="71cc2dac9e49ecb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D9D0"/>
    <a:srgbClr val="7FC2BA"/>
    <a:srgbClr val="49BFB7"/>
    <a:srgbClr val="006DB7"/>
    <a:srgbClr val="256964"/>
    <a:srgbClr val="2E827C"/>
    <a:srgbClr val="34948D"/>
    <a:srgbClr val="55C95D"/>
    <a:srgbClr val="0970C0"/>
    <a:srgbClr val="17B8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F18E9A-9318-4E90-8BE6-F08074597F78}" v="119" dt="2024-05-29T06:10:38.402"/>
    <p1510:client id="{1881F06F-E6C2-4F02-8F4A-A26E9AD77817}" v="9" dt="2024-05-29T07:40:07.026"/>
    <p1510:client id="{2407E11B-C333-4BF5-8529-1481978B2A82}" v="12" dt="2024-05-29T07:58:13.319"/>
    <p1510:client id="{67135404-86E0-4A0E-97F4-4F9D83AC61DD}" v="19" dt="2024-05-28T19:14:24.837"/>
    <p1510:client id="{8EA085FF-8584-495C-8A03-AD4E574AB12B}" v="9275" dt="2024-05-29T07:45:01.640"/>
    <p1510:client id="{A94E876D-9D93-4B02-B675-EA1E6A10FCD2}" v="490" vWet="491" dt="2024-05-29T05:52:33.122"/>
    <p1510:client id="{B6C4C648-68A1-4C3C-BBD3-1D136CDE2992}" v="30" dt="2024-05-29T06:04:22.4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8427" cy="513507"/>
          </a:xfrm>
          <a:prstGeom prst="rect">
            <a:avLst/>
          </a:prstGeom>
        </p:spPr>
        <p:txBody>
          <a:bodyPr vert="horz" lIns="55477" tIns="27738" rIns="55477" bIns="27738" rtlCol="0"/>
          <a:lstStyle>
            <a:lvl1pPr algn="l">
              <a:defRPr sz="7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4540" y="1"/>
            <a:ext cx="3078427" cy="513507"/>
          </a:xfrm>
          <a:prstGeom prst="rect">
            <a:avLst/>
          </a:prstGeom>
        </p:spPr>
        <p:txBody>
          <a:bodyPr vert="horz" lIns="55477" tIns="27738" rIns="55477" bIns="27738" rtlCol="0"/>
          <a:lstStyle>
            <a:lvl1pPr algn="r">
              <a:defRPr sz="700"/>
            </a:lvl1pPr>
          </a:lstStyle>
          <a:p>
            <a:fld id="{0B27FD23-188A-49E6-97A3-5751516DA1D2}" type="datetimeFigureOut">
              <a:rPr lang="ko-KR" altLang="en-US" smtClean="0"/>
              <a:t>2024-05-29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721994"/>
            <a:ext cx="3078427" cy="512619"/>
          </a:xfrm>
          <a:prstGeom prst="rect">
            <a:avLst/>
          </a:prstGeom>
        </p:spPr>
        <p:txBody>
          <a:bodyPr vert="horz" lIns="55477" tIns="27738" rIns="55477" bIns="27738" rtlCol="0" anchor="b"/>
          <a:lstStyle>
            <a:lvl1pPr algn="l">
              <a:defRPr sz="7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4540" y="9721994"/>
            <a:ext cx="3078427" cy="512619"/>
          </a:xfrm>
          <a:prstGeom prst="rect">
            <a:avLst/>
          </a:prstGeom>
        </p:spPr>
        <p:txBody>
          <a:bodyPr vert="horz" lIns="55477" tIns="27738" rIns="55477" bIns="27738" rtlCol="0" anchor="b"/>
          <a:lstStyle>
            <a:lvl1pPr algn="r">
              <a:defRPr sz="700"/>
            </a:lvl1pPr>
          </a:lstStyle>
          <a:p>
            <a:fld id="{34C265E4-EFE2-4F0C-B33C-67C7FDC5BB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33932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5636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55477" tIns="27738" rIns="55477" bIns="27738"/>
          <a:lstStyle/>
          <a:p>
            <a:r>
              <a:rPr lang="ko-KR" altLang="en-US">
                <a:ea typeface="맑은 고딕"/>
              </a:rPr>
              <a:t>안녕하십니까</a:t>
            </a:r>
            <a:r>
              <a:rPr lang="en-US">
                <a:ea typeface="맑은 고딕"/>
              </a:rPr>
              <a:t>.</a:t>
            </a:r>
          </a:p>
          <a:p>
            <a:r>
              <a:rPr lang="ko-KR" altLang="en-US">
                <a:ea typeface="맑은 고딕"/>
              </a:rPr>
              <a:t>제5회 PNU </a:t>
            </a:r>
            <a:r>
              <a:rPr lang="ko-KR" altLang="en-US" err="1">
                <a:ea typeface="맑은 고딕"/>
              </a:rPr>
              <a:t>창의융합SW해커톤에</a:t>
            </a:r>
            <a:r>
              <a:rPr lang="ko-KR" altLang="en-US">
                <a:ea typeface="맑은 고딕"/>
              </a:rPr>
              <a:t> 참여하게 된 </a:t>
            </a:r>
            <a:r>
              <a:rPr lang="ko-KR" altLang="en-US" err="1">
                <a:ea typeface="맑은 고딕"/>
              </a:rPr>
              <a:t>피누버디</a:t>
            </a:r>
            <a:r>
              <a:rPr lang="ko-KR" altLang="en-US">
                <a:ea typeface="맑은 고딕"/>
              </a:rPr>
              <a:t> 팀입니다.</a:t>
            </a:r>
          </a:p>
          <a:p>
            <a:endParaRPr lang="ko-KR" altLang="en-US">
              <a:ea typeface="맑은 고딕"/>
            </a:endParaRPr>
          </a:p>
          <a:p>
            <a:endParaRPr lang="ko-KR" altLang="en-US">
              <a:ea typeface="맑은 고딕"/>
            </a:endParaRPr>
          </a:p>
          <a:p>
            <a:endParaRPr lang="ko-KR" altLang="en-US">
              <a:ea typeface="맑은 고딕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55477" tIns="27738" rIns="55477" bIns="27738"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4898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ea typeface="맑은 고딕"/>
              </a:rPr>
              <a:t>다음으로 저희 소프트웨어의 주요 기능 구현계획을 실제 결과 예상 화면과 함께 설명 드리겠습니다</a:t>
            </a:r>
            <a:r>
              <a:rPr lang="en-US" altLang="ko-KR">
                <a:ea typeface="맑은 고딕"/>
              </a:rPr>
              <a:t>.</a:t>
            </a:r>
          </a:p>
          <a:p>
            <a:r>
              <a:rPr lang="ko-KR" altLang="en-US">
                <a:ea typeface="맑은 고딕"/>
              </a:rPr>
              <a:t>첫번째는 앱에 회원가입 및 로그인을 하기 위한 절차로 다음 화면과 같이 구성하였습니다</a:t>
            </a:r>
            <a:r>
              <a:rPr lang="en-US" altLang="ko-KR">
                <a:ea typeface="맑은 고딕"/>
              </a:rPr>
              <a:t>. </a:t>
            </a:r>
          </a:p>
          <a:p>
            <a:r>
              <a:rPr lang="ko-KR" altLang="en-US">
                <a:ea typeface="맑은 고딕"/>
              </a:rPr>
              <a:t>앱에 들어가게 되면 첫번째 사진과 같이 큰 로고가 들어간 시작 화면이 나타납니다</a:t>
            </a:r>
            <a:r>
              <a:rPr lang="en-US" altLang="ko-KR">
                <a:ea typeface="맑은 고딕"/>
              </a:rPr>
              <a:t>.</a:t>
            </a:r>
          </a:p>
          <a:p>
            <a:r>
              <a:rPr lang="ko-KR" altLang="en-US">
                <a:ea typeface="맑은 고딕"/>
              </a:rPr>
              <a:t>다음화면에서 로그인 및 회원가입을 진행할 수 있고 회원가입 마지막 절차에서는 인증절차를 위해 필요한 모바일 학생증 </a:t>
            </a:r>
            <a:r>
              <a:rPr lang="ko-KR" altLang="en-US" err="1">
                <a:ea typeface="맑은 고딕"/>
              </a:rPr>
              <a:t>캡처본</a:t>
            </a:r>
            <a:r>
              <a:rPr lang="ko-KR" altLang="en-US">
                <a:ea typeface="맑은 고딕"/>
              </a:rPr>
              <a:t> 업로드 창을 핵심적으로 구현할 계획입니다</a:t>
            </a:r>
            <a:r>
              <a:rPr lang="en-US" altLang="ko-KR">
                <a:ea typeface="맑은 고딕"/>
              </a:rPr>
              <a:t>.</a:t>
            </a:r>
            <a:endParaRPr lang="ko-KR" altLang="en-US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293746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다음으로는 로그인 후 나타나는 메인 화면인 중고거래 물품 검색 화면입니다</a:t>
            </a:r>
            <a:r>
              <a:rPr lang="en-US" altLang="ko-KR"/>
              <a:t>. </a:t>
            </a:r>
          </a:p>
          <a:p>
            <a:r>
              <a:rPr lang="ko-KR" altLang="en-US"/>
              <a:t>메인 화면에서 찾고자 하는 중고물품을 검색할 수 있고 검색 창 아래에 중고물품 카테고리를 </a:t>
            </a:r>
            <a:r>
              <a:rPr lang="ko-KR" altLang="en-US" err="1"/>
              <a:t>네가지로도</a:t>
            </a:r>
            <a:r>
              <a:rPr lang="ko-KR" altLang="en-US"/>
              <a:t> 나누어 놨습니다</a:t>
            </a:r>
            <a:r>
              <a:rPr lang="en-US" altLang="ko-KR"/>
              <a:t>.</a:t>
            </a:r>
          </a:p>
          <a:p>
            <a:r>
              <a:rPr lang="ko-KR" altLang="en-US"/>
              <a:t>검색 화면에 특정 책이나 물품을 검색했을 때에는 필터를 걸어 원하는 순서대로 찾고자 하는 상품을 열람할 수 있도록 구현했습니다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5693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다음으로 보이는 이 화면은 판매자와의 </a:t>
            </a:r>
            <a:r>
              <a:rPr lang="ko-KR" altLang="en-US" err="1"/>
              <a:t>채팅창</a:t>
            </a:r>
            <a:r>
              <a:rPr lang="ko-KR" altLang="en-US"/>
              <a:t> 화면입니다</a:t>
            </a:r>
            <a:r>
              <a:rPr lang="en-US" altLang="ko-KR"/>
              <a:t>.</a:t>
            </a:r>
          </a:p>
          <a:p>
            <a:r>
              <a:rPr lang="ko-KR" altLang="en-US"/>
              <a:t>상단에는 상대의 학과와 학번정보가 </a:t>
            </a:r>
            <a:r>
              <a:rPr lang="ko-KR" altLang="en-US" err="1"/>
              <a:t>나타나있고</a:t>
            </a:r>
            <a:r>
              <a:rPr lang="ko-KR" altLang="en-US"/>
              <a:t> </a:t>
            </a:r>
            <a:endParaRPr lang="en-US" altLang="ko-KR"/>
          </a:p>
          <a:p>
            <a:r>
              <a:rPr lang="ko-KR" altLang="en-US"/>
              <a:t>그 아래에는 거래고민 혹은 거래 확정과 같은 거래의사에 대한 상태가 표시됩니다</a:t>
            </a:r>
            <a:r>
              <a:rPr lang="en-US" altLang="ko-KR"/>
              <a:t>.</a:t>
            </a:r>
          </a:p>
          <a:p>
            <a:r>
              <a:rPr lang="ko-KR" altLang="en-US"/>
              <a:t>채팅을 나누며 판매자와 구매자의 거래의사가 모두 거래확정이 됐을 때에는 보이는 것 과 같이 텍스트창 위에 시간 정하기 버튼이 활성화 되고</a:t>
            </a:r>
            <a:endParaRPr lang="en-US" altLang="ko-KR"/>
          </a:p>
          <a:p>
            <a:r>
              <a:rPr lang="ko-KR" altLang="en-US"/>
              <a:t>시간 정하기 버튼을 눌렀을 때는</a:t>
            </a:r>
            <a:endParaRPr lang="en-US" altLang="ko-KR"/>
          </a:p>
          <a:p>
            <a:r>
              <a:rPr lang="ko-KR" altLang="en-US"/>
              <a:t>회원가입시에 받은 시간표 정보를 바탕으로 두 사람이 모두 겹치지 않는 시간으로 거래시간을 추천해줍니다 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0611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ea typeface="맑은 고딕"/>
              </a:rPr>
              <a:t>다음은 부가 커뮤니티기능인 룸메이트 매칭 기능과 맛집 지도에 대한 화면 구성입니다</a:t>
            </a:r>
            <a:r>
              <a:rPr lang="en-US" altLang="ko-KR">
                <a:ea typeface="맑은 고딕"/>
              </a:rPr>
              <a:t>.</a:t>
            </a:r>
          </a:p>
          <a:p>
            <a:r>
              <a:rPr lang="ko-KR" altLang="en-US" err="1">
                <a:ea typeface="맑은 고딕"/>
              </a:rPr>
              <a:t>룸메</a:t>
            </a:r>
            <a:r>
              <a:rPr lang="ko-KR" altLang="en-US">
                <a:ea typeface="맑은 고딕"/>
              </a:rPr>
              <a:t> 매칭에서는 먼저 성별을 선택하면 성별에 해당하는 모든 기숙사가 상단에 표시됩니다</a:t>
            </a:r>
            <a:r>
              <a:rPr lang="en-US" altLang="ko-KR">
                <a:ea typeface="맑은 고딕"/>
              </a:rPr>
              <a:t>. </a:t>
            </a:r>
          </a:p>
          <a:p>
            <a:r>
              <a:rPr lang="ko-KR" altLang="en-US">
                <a:ea typeface="맑은 고딕"/>
              </a:rPr>
              <a:t>자신이 거주하는 기숙사를 선택하면 자신의 체크리스트를 작성할 수 있습니다</a:t>
            </a:r>
            <a:r>
              <a:rPr lang="en-US" altLang="ko-KR">
                <a:ea typeface="맑은 고딕"/>
              </a:rPr>
              <a:t>.</a:t>
            </a:r>
          </a:p>
          <a:p>
            <a:r>
              <a:rPr lang="ko-KR" altLang="en-US">
                <a:ea typeface="맑은 고딕"/>
              </a:rPr>
              <a:t>이후 매칭 시작버튼을 클릭하면</a:t>
            </a:r>
            <a:r>
              <a:rPr lang="en-US" altLang="ko-KR">
                <a:ea typeface="맑은 고딕"/>
              </a:rPr>
              <a:t>, </a:t>
            </a:r>
            <a:r>
              <a:rPr lang="ko-KR" altLang="en-US">
                <a:ea typeface="맑은 고딕"/>
              </a:rPr>
              <a:t>사용자로 </a:t>
            </a:r>
            <a:r>
              <a:rPr lang="ko-KR" altLang="en-US" err="1">
                <a:ea typeface="맑은 고딕"/>
              </a:rPr>
              <a:t>부터</a:t>
            </a:r>
            <a:r>
              <a:rPr lang="ko-KR" altLang="en-US">
                <a:ea typeface="맑은 고딕"/>
              </a:rPr>
              <a:t> 입력 받은 체크리스트를 기반으로 같은 기숙사에 사용자가 원하는 룸메이트의 조건을 만족하는 기숙사생들을 리스트 업 해줍니다</a:t>
            </a:r>
            <a:r>
              <a:rPr lang="en-US" altLang="ko-KR">
                <a:ea typeface="맑은 고딕"/>
              </a:rPr>
              <a:t>.</a:t>
            </a:r>
          </a:p>
          <a:p>
            <a:r>
              <a:rPr lang="ko-KR" altLang="en-US">
                <a:ea typeface="맑은 고딕"/>
              </a:rPr>
              <a:t>이후 쪽지 기능을 사용해 개인적인 연락도 가능하도록 합니다</a:t>
            </a:r>
            <a:r>
              <a:rPr lang="en-US" altLang="ko-KR">
                <a:ea typeface="맑은 고딕"/>
              </a:rPr>
              <a:t>.</a:t>
            </a:r>
          </a:p>
          <a:p>
            <a:endParaRPr lang="en-US" altLang="ko-KR"/>
          </a:p>
          <a:p>
            <a:r>
              <a:rPr lang="ko-KR" altLang="en-US">
                <a:ea typeface="맑은 고딕"/>
              </a:rPr>
              <a:t>다음으로 네번째 화면은 맛집 지도를 구현한 화면입니다</a:t>
            </a:r>
            <a:r>
              <a:rPr lang="en-US" altLang="ko-KR">
                <a:ea typeface="맑은 고딕"/>
              </a:rPr>
              <a:t>. </a:t>
            </a:r>
            <a:r>
              <a:rPr lang="ko-KR" altLang="en-US">
                <a:ea typeface="맑은 고딕"/>
              </a:rPr>
              <a:t>자신이 평소에 </a:t>
            </a:r>
            <a:r>
              <a:rPr lang="ko-KR" altLang="en-US" err="1">
                <a:ea typeface="맑은 고딕"/>
              </a:rPr>
              <a:t>가고싶었던</a:t>
            </a:r>
            <a:r>
              <a:rPr lang="ko-KR" altLang="en-US">
                <a:ea typeface="맑은 고딕"/>
              </a:rPr>
              <a:t> 맛집에 핀을 찍어 지도상에 기록할 수 있고</a:t>
            </a:r>
            <a:r>
              <a:rPr lang="en-US" altLang="ko-KR">
                <a:ea typeface="맑은 고딕"/>
              </a:rPr>
              <a:t>, </a:t>
            </a:r>
          </a:p>
          <a:p>
            <a:r>
              <a:rPr lang="ko-KR" altLang="en-US">
                <a:ea typeface="맑은 고딕"/>
              </a:rPr>
              <a:t>앱에서 이 맛집 정보를 카테고리 별로 나누어 열람할 수 있습니다</a:t>
            </a:r>
            <a:r>
              <a:rPr lang="en-US" altLang="ko-KR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30488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저희가 개발할 </a:t>
            </a:r>
            <a:r>
              <a:rPr lang="ko-KR" altLang="en-US" err="1">
                <a:latin typeface="Calibri"/>
                <a:ea typeface="맑은 고딕"/>
                <a:cs typeface="Calibri"/>
              </a:rPr>
              <a:t>P-BUD은</a:t>
            </a:r>
            <a:r>
              <a:rPr lang="ko-KR" altLang="en-US">
                <a:latin typeface="Calibri"/>
                <a:ea typeface="맑은 고딕"/>
                <a:cs typeface="Calibri"/>
              </a:rPr>
              <a:t> 추후에 다양한 방법으로 활용할 수 있습니다.</a:t>
            </a:r>
          </a:p>
          <a:p>
            <a:endParaRPr lang="ko-KR" altLang="en-US">
              <a:latin typeface="Calibri"/>
              <a:ea typeface="맑은 고딕"/>
              <a:cs typeface="Calibri"/>
            </a:endParaRPr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우선 학생들이 안전하고 편리하게 다양한 중고 제품을 거래할 수 있는 플랫폼으로 활용할 수 있습니다. </a:t>
            </a:r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주 타겟층인 학생들은 철저한 사용자 인증과 사기 방지 시스템을 통해 신뢰할 수 있는 거래 상대를 찾을 수 있으며, 거래 시간 및 장소를 추천해주고 실시간 위치 제공 서비스를 통해 기존보다 원활하고 간편한 거래가 가능합니다. </a:t>
            </a:r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학생들의 요구사항에 초점을 맞춘 앱이기 때문에 앞서 말한 것 외에도 품질 관리 등의 지속적인 관리에 힘써 양질의 제품을 거래할 수 있습니다.</a:t>
            </a:r>
          </a:p>
          <a:p>
            <a:endParaRPr lang="ko-KR" altLang="en-US">
              <a:latin typeface="Calibri"/>
              <a:ea typeface="맑은 고딕"/>
              <a:cs typeface="Calibri"/>
            </a:endParaRPr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저희가 개발할 앱은 학교 내 다양한 커뮤니티를 형성하고 활성화하는데 활용될 수 있습니다.</a:t>
            </a:r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예를 들자면, 룸메이트 </a:t>
            </a:r>
            <a:r>
              <a:rPr lang="ko-KR" altLang="en-US" err="1">
                <a:latin typeface="Calibri"/>
                <a:ea typeface="맑은 고딕"/>
                <a:cs typeface="Calibri"/>
              </a:rPr>
              <a:t>매칭은</a:t>
            </a:r>
            <a:r>
              <a:rPr lang="ko-KR" altLang="en-US">
                <a:latin typeface="Calibri"/>
                <a:ea typeface="맑은 고딕"/>
                <a:cs typeface="Calibri"/>
              </a:rPr>
              <a:t> 기숙사 생활을 하는 학생들에게 맞춤형 룸메이트를 찾아주는 기능으로, 학생들의 주거 문제 해결에 도움을 줍니다.</a:t>
            </a:r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또, 학생들이 자주 방문하는 맛집 정보를 공유하고 평가하여 캠퍼스 생활의 질을 높일 수 있습니다.</a:t>
            </a:r>
          </a:p>
        </p:txBody>
      </p:sp>
    </p:spTree>
    <p:extLst>
      <p:ext uri="{BB962C8B-B14F-4D97-AF65-F5344CB8AC3E}">
        <p14:creationId xmlns:p14="http://schemas.microsoft.com/office/powerpoint/2010/main" val="2770471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en-US" altLang="ko-KR">
                <a:latin typeface="Calibri"/>
                <a:ea typeface="맑은 고딕"/>
                <a:cs typeface="Calibri"/>
              </a:rPr>
              <a:t>또, 이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앱은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장기적인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활용이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가능하며</a:t>
            </a:r>
            <a:r>
              <a:rPr lang="en-US" altLang="ko-KR">
                <a:latin typeface="Calibri"/>
                <a:ea typeface="맑은 고딕"/>
                <a:cs typeface="Calibri"/>
              </a:rPr>
              <a:t> 폭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넓은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발전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방향을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지니고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있습니다</a:t>
            </a:r>
            <a:r>
              <a:rPr lang="en-US" altLang="ko-KR">
                <a:latin typeface="Calibri"/>
                <a:ea typeface="맑은 고딕"/>
                <a:cs typeface="Calibri"/>
              </a:rPr>
              <a:t>.</a:t>
            </a:r>
          </a:p>
          <a:p>
            <a:r>
              <a:rPr lang="en-US" altLang="ko-KR">
                <a:latin typeface="Calibri"/>
                <a:ea typeface="맑은 고딕"/>
                <a:cs typeface="Calibri"/>
              </a:rPr>
              <a:t>이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앱을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운영하며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사용자인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학생들로부터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지속적인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피드백을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받고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거래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데이터를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분석해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지속적으로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개선해나갈</a:t>
            </a:r>
            <a:r>
              <a:rPr lang="en-US" altLang="ko-KR">
                <a:latin typeface="Calibri"/>
                <a:ea typeface="맑은 고딕"/>
                <a:cs typeface="Calibri"/>
              </a:rPr>
              <a:t> 수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있습니다</a:t>
            </a:r>
            <a:r>
              <a:rPr lang="en-US" altLang="ko-KR">
                <a:latin typeface="Calibri"/>
                <a:ea typeface="맑은 고딕"/>
                <a:cs typeface="Calibri"/>
              </a:rPr>
              <a:t>.</a:t>
            </a:r>
          </a:p>
          <a:p>
            <a:r>
              <a:rPr lang="en-US" altLang="ko-KR" err="1">
                <a:latin typeface="Calibri"/>
                <a:ea typeface="맑은 고딕"/>
                <a:cs typeface="Calibri"/>
              </a:rPr>
              <a:t>현재는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부산대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학생들을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대상으로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하고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있지만</a:t>
            </a:r>
            <a:r>
              <a:rPr lang="en-US" altLang="ko-KR">
                <a:latin typeface="Calibri"/>
                <a:ea typeface="맑은 고딕"/>
                <a:cs typeface="Calibri"/>
              </a:rPr>
              <a:t>,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향후에는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다른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대학과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연계해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확장할</a:t>
            </a:r>
            <a:r>
              <a:rPr lang="en-US" altLang="ko-KR">
                <a:latin typeface="Calibri"/>
                <a:ea typeface="맑은 고딕"/>
                <a:cs typeface="Calibri"/>
              </a:rPr>
              <a:t> 수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있는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가능성을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염두에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두고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있습니다</a:t>
            </a:r>
            <a:r>
              <a:rPr lang="en-US" altLang="ko-KR">
                <a:latin typeface="Calibri"/>
                <a:ea typeface="맑은 고딕"/>
                <a:cs typeface="Calibri"/>
              </a:rPr>
              <a:t>. </a:t>
            </a:r>
          </a:p>
          <a:p>
            <a:r>
              <a:rPr lang="en-US" altLang="ko-KR" err="1">
                <a:latin typeface="Calibri"/>
                <a:ea typeface="맑은 고딕"/>
                <a:cs typeface="Calibri"/>
              </a:rPr>
              <a:t>이를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통해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부산대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학생들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이외에도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다른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학교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학생들이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현재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이용하고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있는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플랫폼의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한계에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대한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갈증을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채워줄</a:t>
            </a:r>
            <a:r>
              <a:rPr lang="en-US" altLang="ko-KR">
                <a:latin typeface="Calibri"/>
                <a:ea typeface="맑은 고딕"/>
                <a:cs typeface="Calibri"/>
              </a:rPr>
              <a:t> 수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있습니다</a:t>
            </a:r>
            <a:r>
              <a:rPr lang="en-US" altLang="ko-KR">
                <a:latin typeface="Calibri"/>
                <a:ea typeface="맑은 고딕"/>
                <a:cs typeface="Calibri"/>
              </a:rPr>
              <a:t>.</a:t>
            </a:r>
            <a:endParaRPr lang="en-US"/>
          </a:p>
          <a:p>
            <a:r>
              <a:rPr lang="en-US" altLang="ko-KR" err="1">
                <a:latin typeface="Calibri"/>
                <a:ea typeface="맑은 고딕"/>
                <a:cs typeface="Calibri"/>
              </a:rPr>
              <a:t>마지막으로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저희의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궁극적인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목표는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성공적인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플랫폼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운영을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바탕으로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실제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창업까지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진행하는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것이기에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점차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확장해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전국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대학생들을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위한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통합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중고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거래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플랫폼으로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발전시킬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것입니다</a:t>
            </a:r>
            <a:r>
              <a:rPr lang="en-US" altLang="ko-KR">
                <a:latin typeface="Calibri"/>
                <a:ea typeface="맑은 고딕"/>
                <a:cs typeface="Calibri"/>
              </a:rPr>
              <a:t>.</a:t>
            </a:r>
            <a:br>
              <a:rPr lang="en-US">
                <a:cs typeface="+mn-lt"/>
              </a:rPr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806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저희 팀 구성은 다음과 같습니다.</a:t>
            </a:r>
          </a:p>
          <a:p>
            <a:endParaRPr lang="ko-KR" altLang="en-US">
              <a:latin typeface="Calibri"/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725502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/>
              <a:t>저희 팀은 다양한 역량을 가지고 있습니다.</a:t>
            </a:r>
            <a:endParaRPr lang="en-US" altLang="ko-KR"/>
          </a:p>
          <a:p>
            <a:r>
              <a:rPr lang="ko-KR">
                <a:ea typeface="맑은 고딕"/>
              </a:rPr>
              <a:t>각 팀원의 보유 역량은 다음과 같습니다</a:t>
            </a:r>
            <a:r>
              <a:rPr lang="en-US" altLang="ko-KR">
                <a:ea typeface="맑은 고딕"/>
              </a:rPr>
              <a:t>.</a:t>
            </a:r>
            <a:endParaRPr lang="ko-KR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001727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>
                <a:ea typeface="맑은 고딕"/>
              </a:rPr>
              <a:t>저희, 팀 </a:t>
            </a:r>
            <a:r>
              <a:rPr lang="ko-KR" err="1">
                <a:ea typeface="맑은 고딕"/>
              </a:rPr>
              <a:t>피누버디의</a:t>
            </a:r>
            <a:r>
              <a:rPr lang="ko-KR">
                <a:ea typeface="맑은 고딕"/>
              </a:rPr>
              <a:t> 피벗은 사기 예방과 </a:t>
            </a:r>
            <a:r>
              <a:rPr lang="ko-KR" altLang="en-US">
                <a:ea typeface="맑은 고딕"/>
              </a:rPr>
              <a:t>신뢰성 및 거래 편의성에 중점을 둔 </a:t>
            </a:r>
            <a:r>
              <a:rPr lang="ko-KR">
                <a:ea typeface="맑은 고딕"/>
              </a:rPr>
              <a:t>부산대 학생 전용 중고 거래 및 커뮤니티 </a:t>
            </a:r>
            <a:r>
              <a:rPr lang="ko-KR" altLang="en-US">
                <a:ea typeface="맑은 고딕"/>
              </a:rPr>
              <a:t>플랫폼입니다</a:t>
            </a:r>
            <a:r>
              <a:rPr lang="ko-KR">
                <a:ea typeface="맑은 고딕"/>
              </a:rPr>
              <a:t>.</a:t>
            </a:r>
            <a:endParaRPr lang="en-US" altLang="ko-KR">
              <a:ea typeface="맑은 고딕"/>
            </a:endParaRPr>
          </a:p>
          <a:p>
            <a:endParaRPr lang="ko-KR"/>
          </a:p>
          <a:p>
            <a:r>
              <a:rPr lang="ko-KR">
                <a:ea typeface="맑은 고딕"/>
              </a:rPr>
              <a:t>개발 배경 및 동기에 대해 말씀드리겠습니다.</a:t>
            </a:r>
          </a:p>
          <a:p>
            <a:r>
              <a:rPr lang="ko-KR">
                <a:ea typeface="맑은 고딕"/>
              </a:rPr>
              <a:t>현재 젊은 층을 필두로 하여 전 세대에 정가보다 합리적인 가격에 물건을 사고 팔 수 있는 중고 거래가 성행하고 있습니다.</a:t>
            </a:r>
            <a:r>
              <a:rPr lang="ko-KR" altLang="en-US">
                <a:ea typeface="맑은 고딕"/>
              </a:rPr>
              <a:t> </a:t>
            </a:r>
            <a:r>
              <a:rPr lang="ko-KR">
                <a:ea typeface="맑은 고딕"/>
              </a:rPr>
              <a:t>특히 코로나 19 이후 집에 있는 시간이 길어지며 점점 더 많은 사람들이 동네 이웃 간의 중고 거래 플랫폼을 이용하게 되었고, '혹시 </a:t>
            </a:r>
            <a:r>
              <a:rPr lang="ko-KR" err="1">
                <a:ea typeface="맑은 고딕"/>
              </a:rPr>
              <a:t>당근이세요</a:t>
            </a:r>
            <a:r>
              <a:rPr lang="ko-KR">
                <a:ea typeface="맑은 고딕"/>
              </a:rPr>
              <a:t>?'와 같은 </a:t>
            </a:r>
            <a:r>
              <a:rPr lang="ko-KR" err="1">
                <a:ea typeface="맑은 고딕"/>
              </a:rPr>
              <a:t>밈이</a:t>
            </a:r>
            <a:r>
              <a:rPr lang="ko-KR">
                <a:ea typeface="맑은 고딕"/>
              </a:rPr>
              <a:t> 생겨날 만큼 중고 거래에 대한 진입 장벽이 많이 사라지게 되었습니다. 하지만 중고 거래 건수가 늘어나자 </a:t>
            </a:r>
            <a:r>
              <a:rPr lang="ko-KR" altLang="en-US">
                <a:ea typeface="맑은 고딕"/>
              </a:rPr>
              <a:t>자연스럽게</a:t>
            </a:r>
            <a:r>
              <a:rPr lang="ko-KR">
                <a:ea typeface="맑은 고딕"/>
              </a:rPr>
              <a:t> 거래 사기 또한 빈번해졌고, 2022년에는 그 피해 건수가 </a:t>
            </a:r>
            <a:r>
              <a:rPr lang="ko-KR" altLang="en-US">
                <a:ea typeface="맑은 고딕"/>
              </a:rPr>
              <a:t>무려</a:t>
            </a:r>
            <a:r>
              <a:rPr lang="ko-KR">
                <a:ea typeface="맑은 고딕"/>
              </a:rPr>
              <a:t> 8만여 건에 달하기도 하였습니다.</a:t>
            </a:r>
            <a:endParaRPr lang="en-US" altLang="ko-KR">
              <a:ea typeface="맑은 고딕"/>
            </a:endParaRPr>
          </a:p>
          <a:p>
            <a:endParaRPr lang="ko-KR"/>
          </a:p>
          <a:p>
            <a:r>
              <a:rPr lang="ko-KR">
                <a:ea typeface="맑은 고딕"/>
              </a:rPr>
              <a:t>저도 대학생 커뮤니티 </a:t>
            </a:r>
            <a:r>
              <a:rPr lang="ko-KR" altLang="en-US">
                <a:ea typeface="맑은 고딕"/>
              </a:rPr>
              <a:t>내에서</a:t>
            </a:r>
            <a:r>
              <a:rPr lang="ko-KR">
                <a:ea typeface="맑은 고딕"/>
              </a:rPr>
              <a:t> 중고 거래 게시판을 종종 이용하는데요. 학교 생활에 필요한 물품을 타 </a:t>
            </a:r>
            <a:r>
              <a:rPr lang="ko-KR" err="1">
                <a:ea typeface="맑은 고딕"/>
              </a:rPr>
              <a:t>플랫폼에서보다</a:t>
            </a:r>
            <a:r>
              <a:rPr lang="ko-KR">
                <a:ea typeface="맑은 고딕"/>
              </a:rPr>
              <a:t> 쉽게 구할 수 있다는 </a:t>
            </a:r>
            <a:r>
              <a:rPr lang="ko-KR" altLang="en-US">
                <a:ea typeface="맑은 고딕"/>
              </a:rPr>
              <a:t>장점이 있기는</a:t>
            </a:r>
            <a:r>
              <a:rPr lang="ko-KR">
                <a:ea typeface="맑은 고딕"/>
              </a:rPr>
              <a:t> 하지만, 외부인이 인증 계정 구매를 통해 유입될 수 있으며 익명성이 특징인 플랫폼에서 같은 학교 학생이라는 믿음만으로 거래한다는 불안감 등 치명적인 단점들이 많았습니다. 게다가 학생들 간의 거래는 가격대가 낮은 편이라 신고 후 사건 해결까지 시간이 </a:t>
            </a:r>
            <a:r>
              <a:rPr lang="ko-KR" altLang="en-US">
                <a:ea typeface="맑은 고딕"/>
              </a:rPr>
              <a:t>매우 </a:t>
            </a:r>
            <a:r>
              <a:rPr lang="ko-KR">
                <a:ea typeface="맑은 고딕"/>
              </a:rPr>
              <a:t>오래 걸리거나 흐지부지 되는 경우가 부지기수입니다.</a:t>
            </a:r>
            <a:endParaRPr lang="en-US" altLang="ko-KR">
              <a:ea typeface="맑은 고딕"/>
            </a:endParaRPr>
          </a:p>
          <a:p>
            <a:r>
              <a:rPr lang="ko-KR">
                <a:ea typeface="맑은 고딕"/>
              </a:rPr>
              <a:t>따라서 중고 거래 사기 범죄를 사전 차단하기 위한 시스템 구축이 필요하다고 판단하였고, 이에 더불어 학생들이 실제로 거래하며 느꼈던 불편함과 요구 사항을 반영하여 새로운, 부산대학교 </a:t>
            </a:r>
            <a:r>
              <a:rPr lang="ko-KR" err="1">
                <a:ea typeface="맑은 고딕"/>
              </a:rPr>
              <a:t>학생들만을</a:t>
            </a:r>
            <a:r>
              <a:rPr lang="ko-KR">
                <a:ea typeface="맑은 고딕"/>
              </a:rPr>
              <a:t> 위한 중고 거래 플랫폼을 만들고자 합니다. (약 2분) (2트- 1분 40초)</a:t>
            </a:r>
          </a:p>
        </p:txBody>
      </p:sp>
    </p:spTree>
    <p:extLst>
      <p:ext uri="{BB962C8B-B14F-4D97-AF65-F5344CB8AC3E}">
        <p14:creationId xmlns:p14="http://schemas.microsoft.com/office/powerpoint/2010/main" val="3522890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ea typeface="맑은 고딕"/>
              </a:rPr>
              <a:t>개발 목표에 대해 말씀드리겠습니다.</a:t>
            </a:r>
          </a:p>
          <a:p>
            <a:r>
              <a:rPr lang="ko-KR" altLang="en-US">
                <a:ea typeface="맑은 고딕"/>
              </a:rPr>
              <a:t>우선, 사용자가 서로를 믿고 거래할 수 있는 환경을 제공하고, 사기 의심 거래를 사이트 내에서 자동 탐지 후 구매자에게 경고 메세지를 발송하여 사기를 예방 및 대응하는 시스템을 구축하고자 합니다. 또한 물품 검색, 매칭, 거래 시간 및 장소 결정 등 거래가 처음부터 끝까지 원활하게 진행될 수 있도록, </a:t>
            </a:r>
            <a:r>
              <a:rPr lang="ko-KR">
                <a:ea typeface="맑은 고딕"/>
              </a:rPr>
              <a:t>직관적이고 사용자 친화적인 인터페이스를 </a:t>
            </a:r>
            <a:r>
              <a:rPr lang="ko-KR" altLang="en-US">
                <a:ea typeface="맑은 고딕"/>
              </a:rPr>
              <a:t>갖춘 최적화된 플랫폼을 제공할 것입니다. 이외에도, 룸메이트 매칭, 맛집 지도 관리 및 조회 등 사용자들이 다양한 정보를 교환하고 소통할 수 있는 커뮤니티 공간을 마련하려 합니다. 이후 아이디어를 완벽하게 보완하여 실제 창업까지 하는 것이 저희 팀 피누버디의 최종 목표입니다. (약 45초) </a:t>
            </a:r>
            <a:endParaRPr lang="ko-KR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031713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본격적으로 기능들을 좀 더 세부적으로 소개하도록 하겠습니다. </a:t>
            </a:r>
            <a:endParaRPr lang="ko-KR"/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먼저 기존 학생들이 이용하던 플랫폼의 주된 문제 중 하나였던 허술한 사용자 인증 문제입니다. 저희는 이를 보완하여 부산대 학생만 이용할 수 있도록 최초 회원 가입 시에 모바일 학생증 </a:t>
            </a:r>
            <a:r>
              <a:rPr lang="ko-KR" altLang="en-US" err="1">
                <a:latin typeface="Calibri"/>
                <a:ea typeface="맑은 고딕"/>
                <a:cs typeface="Calibri"/>
              </a:rPr>
              <a:t>캡처본을</a:t>
            </a:r>
            <a:r>
              <a:rPr lang="ko-KR" altLang="en-US">
                <a:latin typeface="Calibri"/>
                <a:ea typeface="맑은 고딕"/>
                <a:cs typeface="Calibri"/>
              </a:rPr>
              <a:t> 업로드하고 또 일정 기간마다 주기적으로 재인증을 요하는 과정을 가지려고 합니다.</a:t>
            </a:r>
            <a:endParaRPr lang="ko-KR">
              <a:latin typeface="맑은 고딕" panose="020F0502020204030204"/>
              <a:ea typeface="맑은 고딕" panose="020B0503020000020004" pitchFamily="34" charset="-127"/>
              <a:cs typeface="Calibri"/>
            </a:endParaRPr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또한 사이트 내의 자체적인 사기 의심 조건을 정도 이상 충족하는 경우 구매자에게 주의 메시지를 전달합니다. 이전 거래로부터 사기 이력이나 </a:t>
            </a:r>
            <a:r>
              <a:rPr lang="ko-KR" altLang="en-US" err="1">
                <a:latin typeface="Calibri"/>
                <a:ea typeface="맑은 고딕"/>
                <a:cs typeface="Calibri"/>
              </a:rPr>
              <a:t>비매너</a:t>
            </a:r>
            <a:r>
              <a:rPr lang="ko-KR" altLang="en-US">
                <a:latin typeface="Calibri"/>
                <a:ea typeface="맑은 고딕"/>
                <a:cs typeface="Calibri"/>
              </a:rPr>
              <a:t> 행동이 신고된 판매자에게는 </a:t>
            </a:r>
            <a:r>
              <a:rPr lang="ko-KR" altLang="en-US" err="1">
                <a:latin typeface="Calibri"/>
                <a:ea typeface="맑은 고딕"/>
                <a:cs typeface="Calibri"/>
              </a:rPr>
              <a:t>패널티를</a:t>
            </a:r>
            <a:r>
              <a:rPr lang="ko-KR" altLang="en-US">
                <a:latin typeface="Calibri"/>
                <a:ea typeface="맑은 고딕"/>
                <a:cs typeface="Calibri"/>
              </a:rPr>
              <a:t> 부여합니다.</a:t>
            </a:r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그리고 사전에 제공 받은 두 사용자의 시간표를 대조해 거래 가능 시간을 추천해 줍니다. 또, 거래하기 일정 시간 전부터는 서로의 위치를 지도상에 공유하며 거래가 끝난 후에는 위치 공유를 종료합니다. 그리고, 서로 합리적인 거래가 이루어질 수 있도록 거래 물품의 정가 및 평균 시세를 함께 제공할 것입니다. (약 1분)</a:t>
            </a:r>
          </a:p>
        </p:txBody>
      </p:sp>
    </p:spTree>
    <p:extLst>
      <p:ext uri="{BB962C8B-B14F-4D97-AF65-F5344CB8AC3E}">
        <p14:creationId xmlns:p14="http://schemas.microsoft.com/office/powerpoint/2010/main" val="2705520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이외에도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커뮤니티라는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정체성을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룸메이트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매칭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기능과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맛집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지도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기능이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담당하는데요</a:t>
            </a:r>
            <a:r>
              <a:rPr lang="en-US" altLang="ko-KR">
                <a:latin typeface="Calibri"/>
                <a:ea typeface="맑은 고딕"/>
                <a:cs typeface="Calibri"/>
              </a:rPr>
              <a:t>.</a:t>
            </a:r>
          </a:p>
          <a:p>
            <a:r>
              <a:rPr lang="en-US" altLang="ko-KR" err="1">
                <a:latin typeface="Calibri"/>
                <a:ea typeface="맑은 고딕"/>
                <a:cs typeface="Calibri"/>
              </a:rPr>
              <a:t>먼저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룸메이트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매칭은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서로의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생활패턴이나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성격이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맞지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않는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룸메이트를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만나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고생하는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학생들을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위한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기능입니다</a:t>
            </a:r>
            <a:r>
              <a:rPr lang="en-US" altLang="ko-KR">
                <a:latin typeface="Calibri"/>
                <a:ea typeface="맑은 고딕"/>
                <a:cs typeface="Calibri"/>
              </a:rPr>
              <a:t>.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사용자들이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작성하여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제출한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룸메이트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체크리스트를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토대로</a:t>
            </a:r>
            <a:r>
              <a:rPr lang="en-US" altLang="ko-KR">
                <a:latin typeface="Calibri"/>
                <a:ea typeface="맑은 고딕"/>
                <a:cs typeface="Calibri"/>
              </a:rPr>
              <a:t>,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조건에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부합하는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룸메이트를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추천</a:t>
            </a:r>
            <a:r>
              <a:rPr lang="en-US" altLang="ko-KR">
                <a:latin typeface="Calibri"/>
                <a:ea typeface="맑은 고딕"/>
                <a:cs typeface="Calibri"/>
              </a:rPr>
              <a:t> 및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매칭해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줍니다</a:t>
            </a:r>
            <a:r>
              <a:rPr lang="en-US" altLang="ko-KR">
                <a:latin typeface="Calibri"/>
                <a:ea typeface="맑은 고딕"/>
                <a:cs typeface="Calibri"/>
              </a:rPr>
              <a:t>.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맛집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지도</a:t>
            </a:r>
            <a:r>
              <a:rPr lang="en-US" altLang="ko-KR">
                <a:latin typeface="Calibri"/>
                <a:ea typeface="맑은 고딕"/>
                <a:cs typeface="Calibri"/>
              </a:rPr>
              <a:t> 기능은 사용자의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방문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경험이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좋았던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캠퍼스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인근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가게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정보를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기록하고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카테고리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별로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열람할</a:t>
            </a:r>
            <a:r>
              <a:rPr lang="en-US" altLang="ko-KR">
                <a:latin typeface="Calibri"/>
                <a:ea typeface="맑은 고딕"/>
                <a:cs typeface="Calibri"/>
              </a:rPr>
              <a:t> 수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있으며</a:t>
            </a:r>
            <a:r>
              <a:rPr lang="en-US" altLang="ko-KR">
                <a:latin typeface="Calibri"/>
                <a:ea typeface="맑은 고딕"/>
                <a:cs typeface="Calibri"/>
              </a:rPr>
              <a:t>,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다른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사용자의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평점</a:t>
            </a:r>
            <a:r>
              <a:rPr lang="en-US" altLang="ko-KR">
                <a:latin typeface="Calibri"/>
                <a:ea typeface="맑은 고딕"/>
                <a:cs typeface="Calibri"/>
              </a:rPr>
              <a:t> 및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후기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또한</a:t>
            </a:r>
            <a:r>
              <a:rPr lang="en-US" altLang="ko-KR">
                <a:latin typeface="Calibri"/>
                <a:ea typeface="맑은 고딕"/>
                <a:cs typeface="Calibri"/>
              </a:rPr>
              <a:t> 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조회할</a:t>
            </a:r>
            <a:r>
              <a:rPr lang="en-US" altLang="ko-KR">
                <a:latin typeface="Calibri"/>
                <a:ea typeface="맑은 고딕"/>
                <a:cs typeface="Calibri"/>
              </a:rPr>
              <a:t> 수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있도록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하는</a:t>
            </a:r>
            <a:r>
              <a:rPr lang="en-US" altLang="ko-KR">
                <a:latin typeface="Calibri"/>
                <a:ea typeface="맑은 고딕"/>
                <a:cs typeface="Calibri"/>
              </a:rPr>
              <a:t> </a:t>
            </a:r>
            <a:r>
              <a:rPr lang="en-US" altLang="ko-KR" err="1">
                <a:latin typeface="Calibri"/>
                <a:ea typeface="맑은 고딕"/>
                <a:cs typeface="Calibri"/>
              </a:rPr>
              <a:t>기능입니다</a:t>
            </a:r>
            <a:r>
              <a:rPr lang="en-US" altLang="ko-KR">
                <a:latin typeface="Calibri"/>
                <a:ea typeface="맑은 고딕"/>
                <a:cs typeface="Calibri"/>
              </a:rPr>
              <a:t>. (40초)</a:t>
            </a:r>
          </a:p>
        </p:txBody>
      </p:sp>
    </p:spTree>
    <p:extLst>
      <p:ext uri="{BB962C8B-B14F-4D97-AF65-F5344CB8AC3E}">
        <p14:creationId xmlns:p14="http://schemas.microsoft.com/office/powerpoint/2010/main" val="1239917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latin typeface="Calibri"/>
                <a:ea typeface="맑은 고딕"/>
                <a:cs typeface="Calibri"/>
              </a:rPr>
              <a:t>다음으론 제한사항과 대책에 대해 알아보겠습니다. 먼저 초기사용자 확보의 어려움과 신뢰 부족에 대해선 소셜 미디어 및 학교 내 홍보활동과 철저한 사용자 인증 시스템 도입을 통해 대책을 마련하였고, 인증용 학생증 업로드 관련 사용자 개인정보 유출 가능성 존재 문제에 대해서는 암호화된 저장소를 통한 개인정보관리라는 대책을 마련했습니다.</a:t>
            </a:r>
          </a:p>
          <a:p>
            <a:r>
              <a:rPr lang="ko-KR" altLang="en-US">
                <a:latin typeface="Calibri"/>
                <a:ea typeface="맑은 고딕"/>
                <a:cs typeface="Calibri"/>
              </a:rPr>
              <a:t>플랫폼 유지 및 관리부담에 대해선 광고 및 프리미엄 서비스를 도입할 예정이고, 사용자간 분쟁해결을 위해선 가이드라인 및 </a:t>
            </a:r>
            <a:r>
              <a:rPr lang="ko-KR" altLang="en-US" err="1">
                <a:latin typeface="Calibri"/>
                <a:ea typeface="맑은 고딕"/>
                <a:cs typeface="Calibri"/>
              </a:rPr>
              <a:t>FAQ제공</a:t>
            </a:r>
            <a:r>
              <a:rPr lang="ko-KR" altLang="en-US">
                <a:latin typeface="Calibri"/>
                <a:ea typeface="맑은 고딕"/>
                <a:cs typeface="Calibri"/>
              </a:rPr>
              <a:t>, 신고기능 등을 마련하였습니다.</a:t>
            </a:r>
          </a:p>
        </p:txBody>
      </p:sp>
    </p:spTree>
    <p:extLst>
      <p:ext uri="{BB962C8B-B14F-4D97-AF65-F5344CB8AC3E}">
        <p14:creationId xmlns:p14="http://schemas.microsoft.com/office/powerpoint/2010/main" val="31548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>
                <a:ea typeface="맑은 고딕"/>
              </a:rPr>
              <a:t>다음으로 저희 프로젝트의 개발 환경에 대해 말씀드리겠습니다. </a:t>
            </a:r>
            <a:r>
              <a:rPr lang="ko-KR" altLang="en-US">
                <a:ea typeface="맑은 고딕"/>
              </a:rPr>
              <a:t>주요 개발 언어로는 </a:t>
            </a:r>
            <a:r>
              <a:rPr lang="en-US" altLang="ko-KR">
                <a:ea typeface="맑은 고딕"/>
              </a:rPr>
              <a:t>HTML,</a:t>
            </a:r>
            <a:r>
              <a:rPr lang="ko-KR" altLang="en-US">
                <a:ea typeface="맑은 고딕"/>
              </a:rPr>
              <a:t> </a:t>
            </a:r>
            <a:r>
              <a:rPr lang="en-US" altLang="ko-KR">
                <a:ea typeface="맑은 고딕"/>
              </a:rPr>
              <a:t>JavaScript,</a:t>
            </a:r>
            <a:r>
              <a:rPr lang="ko-KR" altLang="en-US">
                <a:ea typeface="맑은 고딕"/>
              </a:rPr>
              <a:t> </a:t>
            </a:r>
            <a:r>
              <a:rPr lang="en-US" altLang="ko-KR">
                <a:ea typeface="맑은 고딕"/>
              </a:rPr>
              <a:t>CSS,</a:t>
            </a:r>
            <a:r>
              <a:rPr lang="ko-KR" altLang="en-US">
                <a:ea typeface="맑은 고딕"/>
              </a:rPr>
              <a:t> </a:t>
            </a:r>
            <a:r>
              <a:rPr lang="en-US" altLang="ko-KR">
                <a:ea typeface="맑은 고딕"/>
              </a:rPr>
              <a:t>TypeScript,</a:t>
            </a:r>
            <a:r>
              <a:rPr lang="ko-KR" altLang="en-US">
                <a:ea typeface="맑은 고딕"/>
              </a:rPr>
              <a:t> </a:t>
            </a:r>
            <a:r>
              <a:rPr lang="en-US" altLang="ko-KR">
                <a:ea typeface="맑은 고딕"/>
              </a:rPr>
              <a:t>Java</a:t>
            </a:r>
            <a:r>
              <a:rPr lang="ko-KR" altLang="en-US">
                <a:ea typeface="맑은 고딕"/>
              </a:rPr>
              <a:t>를 사용할 것입니다. </a:t>
            </a:r>
            <a:endParaRPr lang="en-US" altLang="ko-KR">
              <a:ea typeface="맑은 고딕"/>
            </a:endParaRPr>
          </a:p>
          <a:p>
            <a:endParaRPr lang="ko-KR" altLang="en-US">
              <a:ea typeface="맑은 고딕"/>
            </a:endParaRPr>
          </a:p>
          <a:p>
            <a:r>
              <a:rPr lang="ko-KR">
                <a:ea typeface="맑은 고딕"/>
              </a:rPr>
              <a:t>다음으로, 저희가 </a:t>
            </a:r>
            <a:r>
              <a:rPr lang="ko-KR" altLang="en-US">
                <a:ea typeface="맑은 고딕"/>
              </a:rPr>
              <a:t>사용할 </a:t>
            </a:r>
            <a:r>
              <a:rPr lang="ko-KR">
                <a:ea typeface="맑은 고딕"/>
              </a:rPr>
              <a:t>기술에 대해 말씀드리겠습니다.</a:t>
            </a:r>
            <a:r>
              <a:rPr lang="ko-KR" altLang="en-US">
                <a:ea typeface="맑은 고딕"/>
              </a:rPr>
              <a:t> 먼저 </a:t>
            </a:r>
            <a:r>
              <a:rPr lang="ko-KR" altLang="en-US" err="1">
                <a:ea typeface="맑은 고딕"/>
              </a:rPr>
              <a:t>프레임워크입니다</a:t>
            </a:r>
            <a:r>
              <a:rPr lang="en-US" altLang="ko-KR">
                <a:ea typeface="맑은 고딕"/>
              </a:rPr>
              <a:t>.</a:t>
            </a:r>
            <a:r>
              <a:rPr lang="ko-KR" altLang="en-US">
                <a:ea typeface="맑은 고딕"/>
              </a:rPr>
              <a:t> </a:t>
            </a:r>
            <a:r>
              <a:rPr lang="ko-KR" altLang="en-US" err="1">
                <a:ea typeface="맑은 고딕"/>
              </a:rPr>
              <a:t>프론트엔드</a:t>
            </a:r>
            <a:r>
              <a:rPr lang="ko-KR" altLang="en-US">
                <a:ea typeface="맑은 고딕"/>
              </a:rPr>
              <a:t> 개발에는 사용자 인터페이스를 구현하기 위해 </a:t>
            </a:r>
            <a:r>
              <a:rPr lang="en-US" altLang="ko-KR">
                <a:ea typeface="맑은 고딕"/>
              </a:rPr>
              <a:t>React</a:t>
            </a:r>
            <a:r>
              <a:rPr lang="ko-KR" altLang="en-US" err="1">
                <a:ea typeface="맑은 고딕"/>
              </a:rPr>
              <a:t>를</a:t>
            </a:r>
            <a:r>
              <a:rPr lang="ko-KR" altLang="en-US">
                <a:ea typeface="맑은 고딕"/>
              </a:rPr>
              <a:t> 사용할 예정입니다.</a:t>
            </a:r>
          </a:p>
          <a:p>
            <a:r>
              <a:rPr lang="ko-KR" altLang="en-US" err="1">
                <a:ea typeface="맑은 고딕"/>
              </a:rPr>
              <a:t>백엔드</a:t>
            </a:r>
            <a:r>
              <a:rPr lang="ko-KR" altLang="en-US">
                <a:ea typeface="맑은 고딕"/>
              </a:rPr>
              <a:t> 개발에는 </a:t>
            </a:r>
            <a:r>
              <a:rPr lang="en-US" altLang="ko-KR">
                <a:ea typeface="맑은 고딕"/>
              </a:rPr>
              <a:t>Spring</a:t>
            </a:r>
            <a:r>
              <a:rPr lang="ko-KR" altLang="en-US">
                <a:ea typeface="맑은 고딕"/>
              </a:rPr>
              <a:t> 프레임워크를 사용할 계획입니다</a:t>
            </a:r>
            <a:r>
              <a:rPr lang="en-US" altLang="ko-KR">
                <a:ea typeface="맑은 고딕"/>
              </a:rPr>
              <a:t>.</a:t>
            </a:r>
            <a:r>
              <a:rPr lang="ko-KR" altLang="en-US">
                <a:ea typeface="맑은 고딕"/>
              </a:rPr>
              <a:t> </a:t>
            </a:r>
          </a:p>
          <a:p>
            <a:r>
              <a:rPr lang="en-US" altLang="ko-KR" err="1">
                <a:ea typeface="맑은 고딕"/>
              </a:rPr>
              <a:t>데이터베이스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부분에서는</a:t>
            </a:r>
            <a:r>
              <a:rPr lang="en-US" altLang="ko-KR">
                <a:ea typeface="맑은 고딕"/>
              </a:rPr>
              <a:t> node </a:t>
            </a:r>
            <a:r>
              <a:rPr lang="en-US" altLang="ko-KR" err="1">
                <a:ea typeface="맑은 고딕"/>
              </a:rPr>
              <a:t>js</a:t>
            </a:r>
            <a:r>
              <a:rPr lang="en-US" altLang="ko-KR">
                <a:ea typeface="맑은 고딕"/>
              </a:rPr>
              <a:t> restful </a:t>
            </a:r>
            <a:r>
              <a:rPr lang="en-US" altLang="ko-KR" err="1">
                <a:ea typeface="맑은 고딕"/>
              </a:rPr>
              <a:t>api</a:t>
            </a:r>
            <a:r>
              <a:rPr lang="en-US" altLang="ko-KR">
                <a:ea typeface="맑은 고딕"/>
              </a:rPr>
              <a:t> , </a:t>
            </a:r>
            <a:r>
              <a:rPr lang="en-US" altLang="ko-KR" err="1">
                <a:ea typeface="맑은 고딕"/>
              </a:rPr>
              <a:t>mysql을</a:t>
            </a:r>
            <a:r>
              <a:rPr lang="en-US" altLang="ko-KR">
                <a:ea typeface="맑은 고딕"/>
              </a:rPr>
              <a:t> </a:t>
            </a:r>
            <a:r>
              <a:rPr lang="en-US" altLang="ko-KR" err="1">
                <a:ea typeface="맑은 고딕"/>
              </a:rPr>
              <a:t>사용할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예정입니다</a:t>
            </a:r>
            <a:r>
              <a:rPr lang="en-US" altLang="ko-KR">
                <a:ea typeface="맑은 고딕"/>
              </a:rPr>
              <a:t>.</a:t>
            </a:r>
          </a:p>
          <a:p>
            <a:r>
              <a:rPr lang="ko-KR" altLang="en-US">
                <a:ea typeface="맑은 고딕"/>
              </a:rPr>
              <a:t>서버는 </a:t>
            </a:r>
            <a:r>
              <a:rPr lang="en-US" altLang="ko-KR">
                <a:ea typeface="맑은 고딕"/>
              </a:rPr>
              <a:t>AWS</a:t>
            </a:r>
            <a:r>
              <a:rPr lang="ko-KR" altLang="en-US" err="1">
                <a:ea typeface="맑은 고딕"/>
              </a:rPr>
              <a:t>를</a:t>
            </a:r>
            <a:r>
              <a:rPr lang="ko-KR" altLang="en-US">
                <a:ea typeface="맑은 고딕"/>
              </a:rPr>
              <a:t> 사용하여 클라우드 인프라를 구축할 계획입니다</a:t>
            </a:r>
            <a:r>
              <a:rPr lang="en-US" altLang="ko-KR">
                <a:ea typeface="맑은 고딕"/>
              </a:rPr>
              <a:t>.</a:t>
            </a:r>
            <a:r>
              <a:rPr lang="ko-KR" altLang="en-US">
                <a:ea typeface="맑은 고딕"/>
              </a:rPr>
              <a:t> </a:t>
            </a:r>
          </a:p>
          <a:p>
            <a:r>
              <a:rPr lang="ko-KR" altLang="en-US">
                <a:ea typeface="맑은 고딕"/>
                <a:cs typeface="+mn-lt"/>
              </a:rPr>
              <a:t>마지막으로</a:t>
            </a:r>
            <a:r>
              <a:rPr lang="en-US" altLang="ko-KR">
                <a:ea typeface="맑은 고딕"/>
                <a:cs typeface="+mn-lt"/>
              </a:rPr>
              <a:t>,</a:t>
            </a:r>
            <a:r>
              <a:rPr lang="ko-KR" altLang="en-US">
                <a:ea typeface="맑은 고딕"/>
                <a:cs typeface="+mn-lt"/>
              </a:rPr>
              <a:t> 사용 개발 도구 및 소프트웨어에 대해 말씀드리겠습니다</a:t>
            </a:r>
            <a:r>
              <a:rPr lang="en-US" altLang="ko-KR">
                <a:ea typeface="맑은 고딕"/>
                <a:cs typeface="+mn-lt"/>
              </a:rPr>
              <a:t>.</a:t>
            </a:r>
            <a:r>
              <a:rPr lang="ko-KR" altLang="en-US">
                <a:ea typeface="맑은 고딕"/>
                <a:cs typeface="+mn-lt"/>
              </a:rPr>
              <a:t> 저희는 </a:t>
            </a:r>
            <a:r>
              <a:rPr lang="en-US" altLang="ko-KR">
                <a:ea typeface="맑은 고딕"/>
                <a:cs typeface="+mn-lt"/>
              </a:rPr>
              <a:t>VS</a:t>
            </a:r>
            <a:r>
              <a:rPr lang="ko-KR" altLang="en-US">
                <a:ea typeface="맑은 고딕"/>
                <a:cs typeface="+mn-lt"/>
              </a:rPr>
              <a:t> </a:t>
            </a:r>
            <a:r>
              <a:rPr lang="en-US" altLang="ko-KR">
                <a:ea typeface="맑은 고딕"/>
                <a:cs typeface="+mn-lt"/>
              </a:rPr>
              <a:t>Code 및</a:t>
            </a:r>
            <a:r>
              <a:rPr lang="ko-KR" altLang="en-US">
                <a:ea typeface="맑은 고딕"/>
                <a:cs typeface="+mn-lt"/>
              </a:rPr>
              <a:t> </a:t>
            </a:r>
            <a:r>
              <a:rPr lang="en-US" altLang="ko-KR">
                <a:ea typeface="맑은 고딕"/>
                <a:cs typeface="+mn-lt"/>
              </a:rPr>
              <a:t>IntelliJ</a:t>
            </a:r>
            <a:r>
              <a:rPr lang="ko-KR" altLang="en-US" err="1">
                <a:ea typeface="맑은 고딕"/>
                <a:cs typeface="+mn-lt"/>
              </a:rPr>
              <a:t>를</a:t>
            </a:r>
            <a:r>
              <a:rPr lang="ko-KR" altLang="en-US">
                <a:ea typeface="맑은 고딕"/>
                <a:cs typeface="+mn-lt"/>
              </a:rPr>
              <a:t> </a:t>
            </a:r>
            <a:r>
              <a:rPr lang="ko-KR" altLang="en-US" err="1">
                <a:ea typeface="맑은 고딕"/>
                <a:cs typeface="+mn-lt"/>
              </a:rPr>
              <a:t>IDE로</a:t>
            </a:r>
            <a:r>
              <a:rPr lang="ko-KR" altLang="en-US">
                <a:ea typeface="맑은 고딕"/>
                <a:cs typeface="+mn-lt"/>
              </a:rPr>
              <a:t> 사용할 것입니다</a:t>
            </a:r>
            <a:r>
              <a:rPr lang="en-US" altLang="ko-KR">
                <a:ea typeface="맑은 고딕"/>
                <a:cs typeface="+mn-lt"/>
              </a:rPr>
              <a:t>.</a:t>
            </a:r>
            <a:endParaRPr lang="ko-KR" altLang="en-US">
              <a:ea typeface="맑은 고딕"/>
              <a:cs typeface="+mn-lt"/>
            </a:endParaRPr>
          </a:p>
          <a:p>
            <a:endParaRPr lang="en-US" altLang="ko-KR">
              <a:ea typeface="맑은 고딕"/>
              <a:cs typeface="+mn-lt"/>
            </a:endParaRPr>
          </a:p>
          <a:p>
            <a:r>
              <a:rPr lang="en-US" altLang="ko-KR" err="1">
                <a:ea typeface="맑은 고딕"/>
                <a:cs typeface="+mn-lt"/>
              </a:rPr>
              <a:t>그리고</a:t>
            </a:r>
            <a:r>
              <a:rPr lang="en-US" altLang="ko-KR">
                <a:ea typeface="맑은 고딕"/>
                <a:cs typeface="+mn-lt"/>
              </a:rPr>
              <a:t> </a:t>
            </a:r>
            <a:r>
              <a:rPr lang="en-US" altLang="ko-KR" err="1">
                <a:ea typeface="맑은 고딕"/>
                <a:cs typeface="+mn-lt"/>
              </a:rPr>
              <a:t>저희가</a:t>
            </a:r>
            <a:r>
              <a:rPr lang="en-US" altLang="ko-KR">
                <a:ea typeface="맑은 고딕"/>
                <a:cs typeface="+mn-lt"/>
              </a:rPr>
              <a:t> </a:t>
            </a:r>
            <a:r>
              <a:rPr lang="en-US" altLang="ko-KR" err="1">
                <a:ea typeface="맑은 고딕"/>
                <a:cs typeface="+mn-lt"/>
              </a:rPr>
              <a:t>개발에</a:t>
            </a:r>
            <a:r>
              <a:rPr lang="en-US" altLang="ko-KR">
                <a:ea typeface="맑은 고딕"/>
                <a:cs typeface="+mn-lt"/>
              </a:rPr>
              <a:t> </a:t>
            </a:r>
            <a:r>
              <a:rPr lang="en-US" altLang="ko-KR" err="1">
                <a:ea typeface="맑은 고딕"/>
                <a:cs typeface="+mn-lt"/>
              </a:rPr>
              <a:t>사용할</a:t>
            </a:r>
            <a:r>
              <a:rPr lang="en-US" altLang="ko-KR">
                <a:ea typeface="맑은 고딕"/>
                <a:cs typeface="+mn-lt"/>
              </a:rPr>
              <a:t> </a:t>
            </a:r>
            <a:r>
              <a:rPr lang="en-US" altLang="ko-KR" err="1">
                <a:ea typeface="맑은 고딕"/>
                <a:cs typeface="+mn-lt"/>
              </a:rPr>
              <a:t>컴퓨터의</a:t>
            </a:r>
            <a:r>
              <a:rPr lang="en-US" altLang="ko-KR">
                <a:ea typeface="맑은 고딕"/>
                <a:cs typeface="+mn-lt"/>
              </a:rPr>
              <a:t> </a:t>
            </a:r>
            <a:r>
              <a:rPr lang="en-US" altLang="ko-KR" err="1">
                <a:ea typeface="맑은 고딕"/>
                <a:cs typeface="+mn-lt"/>
              </a:rPr>
              <a:t>사양은</a:t>
            </a:r>
            <a:r>
              <a:rPr lang="en-US" altLang="ko-KR">
                <a:ea typeface="맑은 고딕"/>
                <a:cs typeface="+mn-lt"/>
              </a:rPr>
              <a:t> </a:t>
            </a:r>
            <a:r>
              <a:rPr lang="en-US" altLang="ko-KR" err="1">
                <a:ea typeface="맑은 고딕"/>
                <a:cs typeface="+mn-lt"/>
              </a:rPr>
              <a:t>다음과</a:t>
            </a:r>
            <a:r>
              <a:rPr lang="en-US" altLang="ko-KR">
                <a:ea typeface="맑은 고딕"/>
                <a:cs typeface="+mn-lt"/>
              </a:rPr>
              <a:t> </a:t>
            </a:r>
            <a:r>
              <a:rPr lang="en-US" altLang="ko-KR" err="1">
                <a:ea typeface="맑은 고딕"/>
                <a:cs typeface="+mn-lt"/>
              </a:rPr>
              <a:t>같습니다</a:t>
            </a:r>
            <a:r>
              <a:rPr lang="en-US" altLang="ko-KR">
                <a:ea typeface="맑은 고딕"/>
                <a:cs typeface="+mn-lt"/>
              </a:rPr>
              <a:t>.</a:t>
            </a:r>
            <a:endParaRPr lang="en-US" altLang="ko-KR">
              <a:ea typeface="맑은 고딕" panose="020B0503020000020004" pitchFamily="34" charset="-127"/>
              <a:cs typeface="+mn-lt"/>
            </a:endParaRPr>
          </a:p>
          <a:p>
            <a:endParaRPr lang="en-US" altLang="ko-KR">
              <a:ea typeface="맑은 고딕" panose="020B0503020000020004" pitchFamily="34" charset="-127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35192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>
                <a:ea typeface="맑은 고딕"/>
              </a:rPr>
              <a:t>저희 서비스가 기존 서비스와 비교했을 때 어떠한 차별성을 가지고 있는지 </a:t>
            </a:r>
            <a:r>
              <a:rPr lang="ko-KR" err="1">
                <a:ea typeface="맑은 고딕"/>
              </a:rPr>
              <a:t>설명드리겠습니다</a:t>
            </a:r>
            <a:r>
              <a:rPr lang="ko-KR">
                <a:ea typeface="맑은 고딕"/>
              </a:rPr>
              <a:t>.</a:t>
            </a:r>
          </a:p>
          <a:p>
            <a:endParaRPr lang="ko-KR">
              <a:ea typeface="맑은 고딕"/>
            </a:endParaRPr>
          </a:p>
          <a:p>
            <a:r>
              <a:rPr lang="ko-KR" altLang="en-US">
                <a:ea typeface="맑은 고딕"/>
              </a:rPr>
              <a:t>첫째로</a:t>
            </a:r>
            <a:r>
              <a:rPr lang="en-US" altLang="ko-KR">
                <a:ea typeface="맑은 고딕"/>
              </a:rPr>
              <a:t>, </a:t>
            </a:r>
            <a:r>
              <a:rPr lang="ko-KR" altLang="en-US">
                <a:ea typeface="맑은 고딕"/>
              </a:rPr>
              <a:t>저희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서비스는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철저한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사용자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인증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시스템을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도입하여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사용자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신뢰도를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높일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예정입니다</a:t>
            </a:r>
            <a:r>
              <a:rPr lang="en-US" altLang="ko-KR">
                <a:ea typeface="맑은 고딕"/>
              </a:rPr>
              <a:t>. </a:t>
            </a:r>
            <a:r>
              <a:rPr lang="ko-KR" altLang="en-US" u="sng">
                <a:ea typeface="맑은 고딕"/>
              </a:rPr>
              <a:t>이를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통해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서비스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내에서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발생할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수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있는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사기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및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부정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행위를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사전에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방지할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수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있을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것입니다</a:t>
            </a:r>
            <a:r>
              <a:rPr lang="en-US" altLang="ko-KR" u="sng">
                <a:ea typeface="맑은 고딕"/>
              </a:rPr>
              <a:t>. </a:t>
            </a:r>
          </a:p>
          <a:p>
            <a:endParaRPr lang="en-US" altLang="ko-KR">
              <a:ea typeface="맑은 고딕"/>
            </a:endParaRPr>
          </a:p>
          <a:p>
            <a:r>
              <a:rPr lang="ko-KR" altLang="en-US">
                <a:ea typeface="맑은 고딕"/>
              </a:rPr>
              <a:t>둘째로</a:t>
            </a:r>
            <a:r>
              <a:rPr lang="en-US" altLang="ko-KR">
                <a:ea typeface="맑은 고딕"/>
              </a:rPr>
              <a:t>, </a:t>
            </a:r>
            <a:r>
              <a:rPr lang="ko-KR" altLang="en-US">
                <a:ea typeface="맑은 고딕"/>
              </a:rPr>
              <a:t>사기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예방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및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대응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시스템을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구축하여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실시간으로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사기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행위를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모니터링하고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대응할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수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있는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체계를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마련할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것입니다</a:t>
            </a:r>
            <a:r>
              <a:rPr lang="en-US" altLang="ko-KR">
                <a:ea typeface="맑은 고딕"/>
              </a:rPr>
              <a:t>. </a:t>
            </a:r>
            <a:r>
              <a:rPr lang="ko-KR" altLang="en-US" u="sng">
                <a:ea typeface="맑은 고딕"/>
              </a:rPr>
              <a:t>이를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통해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사기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행위를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사전에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감지하고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차단함으로써</a:t>
            </a:r>
            <a:r>
              <a:rPr lang="en-US" altLang="ko-KR" u="sng">
                <a:ea typeface="맑은 고딕"/>
              </a:rPr>
              <a:t>, </a:t>
            </a:r>
            <a:r>
              <a:rPr lang="ko-KR" altLang="en-US" u="sng">
                <a:ea typeface="맑은 고딕"/>
              </a:rPr>
              <a:t>사용자들이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안심하고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서비스를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이용할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수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있도록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도와줄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것입니다</a:t>
            </a:r>
            <a:r>
              <a:rPr lang="en-US" altLang="ko-KR" u="sng">
                <a:ea typeface="맑은 고딕"/>
              </a:rPr>
              <a:t>.</a:t>
            </a:r>
            <a:endParaRPr lang="ko-KR" u="sng">
              <a:ea typeface="맑은 고딕"/>
            </a:endParaRPr>
          </a:p>
          <a:p>
            <a:endParaRPr lang="en-US" altLang="ko-KR" u="sng">
              <a:ea typeface="맑은 고딕"/>
            </a:endParaRPr>
          </a:p>
          <a:p>
            <a:r>
              <a:rPr lang="ko-KR" altLang="en-US">
                <a:ea typeface="맑은 고딕"/>
              </a:rPr>
              <a:t>셋째로</a:t>
            </a:r>
            <a:r>
              <a:rPr lang="en-US" altLang="ko-KR">
                <a:ea typeface="맑은 고딕"/>
              </a:rPr>
              <a:t>, </a:t>
            </a:r>
            <a:r>
              <a:rPr lang="ko-KR" altLang="en-US">
                <a:ea typeface="맑은 고딕"/>
              </a:rPr>
              <a:t>시간표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기반의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거래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시간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추천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기능을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제공하여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사용자의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일정을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고려한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가장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적절한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거래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시간을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추천해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예정입니다</a:t>
            </a:r>
            <a:r>
              <a:rPr lang="en-US" altLang="ko-KR">
                <a:ea typeface="맑은 고딕"/>
              </a:rPr>
              <a:t>.</a:t>
            </a:r>
          </a:p>
          <a:p>
            <a:endParaRPr lang="en-US" altLang="ko-KR">
              <a:ea typeface="맑은 고딕"/>
            </a:endParaRPr>
          </a:p>
          <a:p>
            <a:r>
              <a:rPr lang="ko-KR" altLang="en-US">
                <a:ea typeface="맑은 고딕"/>
              </a:rPr>
              <a:t>넷째로</a:t>
            </a:r>
            <a:r>
              <a:rPr lang="en-US" altLang="ko-KR">
                <a:ea typeface="맑은 고딕"/>
              </a:rPr>
              <a:t>, </a:t>
            </a:r>
            <a:r>
              <a:rPr lang="en-US" altLang="ko-KR" err="1">
                <a:ea typeface="맑은 고딕"/>
              </a:rPr>
              <a:t>룸메이트를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찾기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위해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일일히</a:t>
            </a:r>
            <a:r>
              <a:rPr lang="en-US" altLang="ko-KR">
                <a:ea typeface="맑은 고딕"/>
              </a:rPr>
              <a:t> </a:t>
            </a:r>
            <a:r>
              <a:rPr lang="en-US" altLang="ko-KR" err="1">
                <a:ea typeface="맑은 고딕"/>
              </a:rPr>
              <a:t>게시물을</a:t>
            </a:r>
            <a:r>
              <a:rPr lang="en-US" altLang="ko-KR">
                <a:ea typeface="맑은 고딕"/>
              </a:rPr>
              <a:t> 작성해야했던 기존의 방식과 달리 </a:t>
            </a:r>
            <a:r>
              <a:rPr lang="ko-KR" altLang="en-US">
                <a:ea typeface="맑은 고딕"/>
              </a:rPr>
              <a:t>룸메이트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매칭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자동화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시스템을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통해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사용자의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성향과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요구사항을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분석하여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최적의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룸메이트를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자동으로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매칭해줄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예정입니다</a:t>
            </a:r>
            <a:r>
              <a:rPr lang="en-US" altLang="ko-KR">
                <a:ea typeface="맑은 고딕"/>
              </a:rPr>
              <a:t>. </a:t>
            </a:r>
            <a:r>
              <a:rPr lang="ko-KR" altLang="en-US" u="sng">
                <a:ea typeface="맑은 고딕"/>
              </a:rPr>
              <a:t>이를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통해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사용자들은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더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적합한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룸메이트를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찾을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수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있으며</a:t>
            </a:r>
            <a:r>
              <a:rPr lang="en-US" altLang="ko-KR" u="sng">
                <a:ea typeface="맑은 고딕"/>
              </a:rPr>
              <a:t>, </a:t>
            </a:r>
            <a:r>
              <a:rPr lang="ko-KR" altLang="en-US" u="sng">
                <a:ea typeface="맑은 고딕"/>
              </a:rPr>
              <a:t>생활의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질을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높일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수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있을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것입니다</a:t>
            </a:r>
            <a:r>
              <a:rPr lang="en-US" altLang="ko-KR" u="sng">
                <a:ea typeface="맑은 고딕"/>
              </a:rPr>
              <a:t>.ㄴ</a:t>
            </a:r>
            <a:endParaRPr lang="ko-KR" u="sng">
              <a:ea typeface="맑은 고딕"/>
            </a:endParaRPr>
          </a:p>
          <a:p>
            <a:endParaRPr lang="en-US" altLang="ko-KR">
              <a:ea typeface="맑은 고딕"/>
            </a:endParaRPr>
          </a:p>
          <a:p>
            <a:r>
              <a:rPr lang="ko-KR" altLang="en-US">
                <a:ea typeface="맑은 고딕"/>
              </a:rPr>
              <a:t>마지막으로</a:t>
            </a:r>
            <a:r>
              <a:rPr lang="en-US" altLang="ko-KR">
                <a:ea typeface="맑은 고딕"/>
              </a:rPr>
              <a:t>, </a:t>
            </a:r>
            <a:r>
              <a:rPr lang="ko-KR" altLang="en-US">
                <a:ea typeface="맑은 고딕"/>
              </a:rPr>
              <a:t>지도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기반의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맛집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정보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기록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및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조회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기능을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제공할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예정입니다</a:t>
            </a:r>
            <a:r>
              <a:rPr lang="en-US" altLang="ko-KR">
                <a:ea typeface="맑은 고딕"/>
              </a:rPr>
              <a:t>. </a:t>
            </a:r>
            <a:r>
              <a:rPr lang="ko-KR" altLang="en-US" u="sng">
                <a:ea typeface="맑은 고딕"/>
              </a:rPr>
              <a:t>사용자가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방문한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맛집의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정보를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지도에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기록하고</a:t>
            </a:r>
            <a:r>
              <a:rPr lang="en-US" altLang="ko-KR" u="sng">
                <a:ea typeface="맑은 고딕"/>
              </a:rPr>
              <a:t>, </a:t>
            </a:r>
            <a:r>
              <a:rPr lang="ko-KR" altLang="en-US" u="sng">
                <a:ea typeface="맑은 고딕"/>
              </a:rPr>
              <a:t>다른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사용자들과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공유할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수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있도록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할</a:t>
            </a:r>
            <a:r>
              <a:rPr lang="en-US" altLang="ko-KR" u="sng">
                <a:ea typeface="맑은 고딕"/>
              </a:rPr>
              <a:t> </a:t>
            </a:r>
            <a:r>
              <a:rPr lang="ko-KR" altLang="en-US" u="sng">
                <a:ea typeface="맑은 고딕"/>
              </a:rPr>
              <a:t>것입니다</a:t>
            </a:r>
            <a:r>
              <a:rPr lang="en-US" altLang="ko-KR" u="sng">
                <a:ea typeface="맑은 고딕"/>
              </a:rPr>
              <a:t>.</a:t>
            </a:r>
          </a:p>
          <a:p>
            <a:endParaRPr lang="en-US" altLang="ko-KR" u="sng">
              <a:latin typeface="Calibri"/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3502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/>
          <a:lstStyle/>
          <a:p>
            <a:r>
              <a:rPr lang="ko-KR" altLang="en-US">
                <a:ea typeface="맑은 고딕"/>
              </a:rPr>
              <a:t>개발일정을 간략하게 </a:t>
            </a:r>
            <a:r>
              <a:rPr lang="ko-KR" altLang="en-US" err="1">
                <a:ea typeface="맑은 고딕"/>
              </a:rPr>
              <a:t>설명드리겠습니다</a:t>
            </a:r>
            <a:endParaRPr lang="ko-KR" err="1"/>
          </a:p>
          <a:p>
            <a:r>
              <a:rPr lang="ko-KR">
                <a:ea typeface="맑은 고딕"/>
              </a:rPr>
              <a:t>먼저, 업무 분담에 대해 말씀드리겠습니다.</a:t>
            </a:r>
          </a:p>
          <a:p>
            <a:r>
              <a:rPr lang="ko-KR">
                <a:ea typeface="맑은 고딕"/>
              </a:rPr>
              <a:t>우선 </a:t>
            </a:r>
            <a:r>
              <a:rPr lang="ko-KR" err="1">
                <a:ea typeface="맑은 고딕"/>
              </a:rPr>
              <a:t>React로</a:t>
            </a:r>
            <a:r>
              <a:rPr lang="ko-KR">
                <a:ea typeface="맑은 고딕"/>
              </a:rPr>
              <a:t> 웹사이트 구조 및 컴포넌트 작성은 </a:t>
            </a:r>
            <a:r>
              <a:rPr lang="ko-KR" err="1">
                <a:ea typeface="맑은 고딕"/>
              </a:rPr>
              <a:t>프론트엔드</a:t>
            </a:r>
            <a:r>
              <a:rPr lang="ko-KR">
                <a:ea typeface="맑은 고딕"/>
              </a:rPr>
              <a:t> 팀이 주로 담당할 예정입니다. 이 업무는 5월 3주차부터 약 </a:t>
            </a:r>
            <a:r>
              <a:rPr lang="en-US" altLang="ko-KR">
                <a:ea typeface="맑은 고딕"/>
              </a:rPr>
              <a:t>8</a:t>
            </a:r>
            <a:r>
              <a:rPr lang="ko-KR" altLang="en-US">
                <a:ea typeface="맑은 고딕"/>
              </a:rPr>
              <a:t>주간</a:t>
            </a:r>
            <a:r>
              <a:rPr lang="ko-KR">
                <a:ea typeface="맑은 고딕"/>
              </a:rPr>
              <a:t> 진행될 것으로 </a:t>
            </a:r>
            <a:r>
              <a:rPr lang="ko-KR" altLang="en-US">
                <a:ea typeface="맑은 고딕"/>
              </a:rPr>
              <a:t>예상됩니다</a:t>
            </a:r>
            <a:r>
              <a:rPr lang="en-US" altLang="ko-KR">
                <a:ea typeface="맑은 고딕"/>
              </a:rPr>
              <a:t>.</a:t>
            </a:r>
          </a:p>
          <a:p>
            <a:endParaRPr lang="ko-KR" altLang="en-US">
              <a:ea typeface="맑은 고딕"/>
            </a:endParaRPr>
          </a:p>
          <a:p>
            <a:r>
              <a:rPr lang="ko-KR" altLang="en-US">
                <a:ea typeface="맑은 고딕"/>
              </a:rPr>
              <a:t>다음으로</a:t>
            </a:r>
            <a:r>
              <a:rPr lang="ko-KR">
                <a:ea typeface="맑은 고딕"/>
              </a:rPr>
              <a:t> CSS 및 디자인 작업이 디자인 팀에게 주어질 예정입니다. 이 작업은 </a:t>
            </a:r>
            <a:r>
              <a:rPr lang="en-US" altLang="ko-KR">
                <a:ea typeface="맑은 고딕"/>
              </a:rPr>
              <a:t>7</a:t>
            </a:r>
            <a:r>
              <a:rPr lang="ko-KR">
                <a:ea typeface="맑은 고딕"/>
              </a:rPr>
              <a:t>월초부터 8</a:t>
            </a:r>
            <a:r>
              <a:rPr lang="ko-KR" altLang="en-US">
                <a:ea typeface="맑은 고딕"/>
              </a:rPr>
              <a:t>월말까지</a:t>
            </a:r>
            <a:r>
              <a:rPr lang="ko-KR">
                <a:ea typeface="맑은 고딕"/>
              </a:rPr>
              <a:t> 이루어질 것으로 예상됩니다.</a:t>
            </a:r>
            <a:endParaRPr lang="en-US" altLang="ko-KR">
              <a:ea typeface="맑은 고딕"/>
            </a:endParaRPr>
          </a:p>
          <a:p>
            <a:endParaRPr lang="ko-KR" altLang="en-US">
              <a:ea typeface="맑은 고딕"/>
            </a:endParaRPr>
          </a:p>
          <a:p>
            <a:r>
              <a:rPr lang="ko-KR">
                <a:ea typeface="맑은 고딕"/>
              </a:rPr>
              <a:t>API 연동은 </a:t>
            </a:r>
            <a:r>
              <a:rPr lang="ko-KR" err="1">
                <a:ea typeface="맑은 고딕"/>
              </a:rPr>
              <a:t>백엔드</a:t>
            </a:r>
            <a:r>
              <a:rPr lang="ko-KR">
                <a:ea typeface="맑은 고딕"/>
              </a:rPr>
              <a:t> 팀이 주도하여 </a:t>
            </a:r>
            <a:r>
              <a:rPr lang="en-US" altLang="ko-KR">
                <a:ea typeface="맑은 고딕"/>
              </a:rPr>
              <a:t>7</a:t>
            </a:r>
            <a:r>
              <a:rPr lang="ko-KR">
                <a:ea typeface="맑은 고딕"/>
              </a:rPr>
              <a:t>월말부터 </a:t>
            </a:r>
            <a:r>
              <a:rPr lang="en-US" altLang="ko-KR">
                <a:ea typeface="맑은 고딕"/>
              </a:rPr>
              <a:t>8</a:t>
            </a:r>
            <a:r>
              <a:rPr lang="ko-KR" altLang="en-US">
                <a:ea typeface="맑은 고딕"/>
              </a:rPr>
              <a:t>월달까지</a:t>
            </a:r>
            <a:r>
              <a:rPr lang="ko-KR">
                <a:ea typeface="맑은 고딕"/>
              </a:rPr>
              <a:t> 진행될 예정이고</a:t>
            </a:r>
            <a:r>
              <a:rPr lang="en-US" altLang="ko-KR">
                <a:ea typeface="맑은 고딕"/>
              </a:rPr>
              <a:t>,</a:t>
            </a:r>
            <a:r>
              <a:rPr lang="ko-KR" altLang="en-US">
                <a:ea typeface="맑은 고딕"/>
              </a:rPr>
              <a:t> </a:t>
            </a:r>
            <a:r>
              <a:rPr lang="ko-KR" err="1">
                <a:ea typeface="맑은 고딕"/>
              </a:rPr>
              <a:t>MySQL</a:t>
            </a:r>
            <a:r>
              <a:rPr lang="ko-KR">
                <a:ea typeface="맑은 고딕"/>
              </a:rPr>
              <a:t> DB 구축 등은 데이터베이스 팀이 맡아서 8월달 </a:t>
            </a:r>
            <a:r>
              <a:rPr lang="ko-KR" altLang="en-US">
                <a:ea typeface="맑은 고딕"/>
              </a:rPr>
              <a:t>동안</a:t>
            </a:r>
            <a:r>
              <a:rPr lang="ko-KR">
                <a:ea typeface="맑은 고딕"/>
              </a:rPr>
              <a:t> 진행될 예정입니다.</a:t>
            </a:r>
            <a:endParaRPr lang="en-US" altLang="ko-KR">
              <a:ea typeface="맑은 고딕"/>
            </a:endParaRPr>
          </a:p>
          <a:p>
            <a:endParaRPr lang="ko-KR">
              <a:ea typeface="맑은 고딕"/>
            </a:endParaRPr>
          </a:p>
          <a:p>
            <a:r>
              <a:rPr lang="ko-KR" altLang="en-US">
                <a:ea typeface="맑은 고딕"/>
              </a:rPr>
              <a:t>디버깅은</a:t>
            </a:r>
            <a:r>
              <a:rPr lang="ko-KR">
                <a:ea typeface="맑은 고딕"/>
              </a:rPr>
              <a:t> 전체 </a:t>
            </a:r>
            <a:r>
              <a:rPr lang="ko-KR" altLang="en-US">
                <a:ea typeface="맑은 고딕"/>
              </a:rPr>
              <a:t>팀원들이</a:t>
            </a:r>
            <a:r>
              <a:rPr lang="ko-KR">
                <a:ea typeface="맑은 고딕"/>
              </a:rPr>
              <a:t> 함께 협업하여 </a:t>
            </a:r>
            <a:r>
              <a:rPr lang="en-US" altLang="ko-KR">
                <a:ea typeface="맑은 고딕"/>
              </a:rPr>
              <a:t>8</a:t>
            </a:r>
            <a:r>
              <a:rPr lang="ko-KR" err="1">
                <a:ea typeface="맑은 고딕"/>
              </a:rPr>
              <a:t>월달</a:t>
            </a:r>
            <a:r>
              <a:rPr lang="ko-KR">
                <a:ea typeface="맑은 고딕"/>
              </a:rPr>
              <a:t> 동안</a:t>
            </a:r>
            <a:r>
              <a:rPr lang="ko-KR" altLang="en-US">
                <a:ea typeface="맑은 고딕"/>
              </a:rPr>
              <a:t> </a:t>
            </a:r>
            <a:r>
              <a:rPr lang="ko-KR">
                <a:ea typeface="맑은 고딕"/>
              </a:rPr>
              <a:t>진행될 예정입니다.</a:t>
            </a:r>
            <a:r>
              <a:rPr lang="ko-KR" altLang="en-US">
                <a:ea typeface="맑은 고딕"/>
              </a:rPr>
              <a:t> </a:t>
            </a:r>
            <a:endParaRPr lang="en-US" altLang="ko-KR">
              <a:ea typeface="맑은 고딕"/>
            </a:endParaRPr>
          </a:p>
          <a:p>
            <a:endParaRPr lang="ko-KR" altLang="en-US">
              <a:ea typeface="맑은 고딕"/>
            </a:endParaRPr>
          </a:p>
          <a:p>
            <a:r>
              <a:rPr lang="ko-KR">
                <a:ea typeface="맑은 고딕"/>
              </a:rPr>
              <a:t>마지막으로</a:t>
            </a:r>
            <a:r>
              <a:rPr lang="en-US" altLang="ko-KR">
                <a:ea typeface="맑은 고딕"/>
              </a:rPr>
              <a:t>,</a:t>
            </a:r>
            <a:r>
              <a:rPr lang="ko-KR" altLang="en-US">
                <a:ea typeface="맑은 고딕"/>
              </a:rPr>
              <a:t> </a:t>
            </a:r>
            <a:r>
              <a:rPr lang="ko-KR">
                <a:ea typeface="맑은 고딕"/>
              </a:rPr>
              <a:t>결과보고서 </a:t>
            </a:r>
            <a:r>
              <a:rPr lang="ko-KR" altLang="en-US">
                <a:ea typeface="맑은 고딕"/>
              </a:rPr>
              <a:t>작성과 발표자료 </a:t>
            </a:r>
            <a:r>
              <a:rPr lang="ko-KR">
                <a:ea typeface="맑은 고딕"/>
              </a:rPr>
              <a:t>작성은</a:t>
            </a:r>
            <a:r>
              <a:rPr lang="ko-KR" altLang="en-US">
                <a:ea typeface="맑은 고딕"/>
              </a:rPr>
              <a:t> 8월말부터 진행될 예정입니다.</a:t>
            </a:r>
            <a:endParaRPr lang="en-US" altLang="ko-KR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9227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E02CF68E-E57E-4621-B24B-702ADD2357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" y="0"/>
            <a:ext cx="18287999" cy="1199891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8321F0D-50FE-4A31-AAF7-9A995C77D9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8078" y="9648789"/>
            <a:ext cx="6750397" cy="31751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B1DB677-AED3-4D69-B840-26388E9237E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2" y="7735981"/>
            <a:ext cx="18287998" cy="159393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8E397D9-8CFA-493E-A8D0-322CC1ADA2F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" y="-13143"/>
            <a:ext cx="18288000" cy="208925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240D2A3-3143-430A-83CC-8A515D65F9EB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535738" y="5864045"/>
            <a:ext cx="8611043" cy="2533780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7A9C9C4-82DD-4616-BB9F-63DE8F04C46D}"/>
              </a:ext>
            </a:extLst>
          </p:cNvPr>
          <p:cNvSpPr/>
          <p:nvPr userDrawn="1"/>
        </p:nvSpPr>
        <p:spPr>
          <a:xfrm>
            <a:off x="463463" y="325677"/>
            <a:ext cx="3306871" cy="631410"/>
          </a:xfrm>
          <a:prstGeom prst="roundRect">
            <a:avLst>
              <a:gd name="adj" fmla="val 50000"/>
            </a:avLst>
          </a:prstGeom>
          <a:solidFill>
            <a:srgbClr val="006D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38927F-0479-4C67-9E70-A6EDB39FF999}"/>
              </a:ext>
            </a:extLst>
          </p:cNvPr>
          <p:cNvSpPr txBox="1"/>
          <p:nvPr userDrawn="1"/>
        </p:nvSpPr>
        <p:spPr>
          <a:xfrm>
            <a:off x="559383" y="456716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제</a:t>
            </a:r>
            <a:r>
              <a:rPr lang="en-US" altLang="ko-KR" b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5</a:t>
            </a:r>
            <a:r>
              <a:rPr lang="ko-KR" altLang="en-US" b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회 </a:t>
            </a:r>
            <a:r>
              <a:rPr lang="en-US" altLang="ko-KR" b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PNU </a:t>
            </a:r>
            <a:r>
              <a:rPr lang="ko-KR" altLang="en-US" b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창의융합</a:t>
            </a:r>
            <a:r>
              <a:rPr lang="en-US" altLang="ko-KR" b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SW</a:t>
            </a:r>
            <a:r>
              <a:rPr lang="ko-KR" altLang="en-US" b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해커톤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A10514F5-EBFA-453E-8F65-71F6216BB07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5670618" y="429278"/>
            <a:ext cx="1967728" cy="49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43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19372D4-2538-47FF-8F0D-ABAA9E7ADA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-13143"/>
            <a:ext cx="18288000" cy="2089257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A4174122-DD56-4E1F-A4C1-BF9F2D9D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279395"/>
            <a:ext cx="17237121" cy="795437"/>
          </a:xfrm>
          <a:prstGeom prst="rect">
            <a:avLst/>
          </a:prstGeom>
        </p:spPr>
        <p:txBody>
          <a:bodyPr anchor="ctr"/>
          <a:lstStyle>
            <a:lvl1pPr algn="l"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F2DA3E66-0E06-EEB5-BE9E-5744AB0342BF}"/>
              </a:ext>
            </a:extLst>
          </p:cNvPr>
          <p:cNvSpPr/>
          <p:nvPr userDrawn="1"/>
        </p:nvSpPr>
        <p:spPr>
          <a:xfrm>
            <a:off x="494066" y="607370"/>
            <a:ext cx="139485" cy="1394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6C6BF03B-5422-D762-4CF7-721C7EC89AD7}"/>
              </a:ext>
            </a:extLst>
          </p:cNvPr>
          <p:cNvCxnSpPr>
            <a:cxnSpLocks/>
          </p:cNvCxnSpPr>
          <p:nvPr userDrawn="1"/>
        </p:nvCxnSpPr>
        <p:spPr>
          <a:xfrm>
            <a:off x="563808" y="0"/>
            <a:ext cx="0" cy="67711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텍스트 개체 틀 3">
            <a:extLst>
              <a:ext uri="{FF2B5EF4-FFF2-40B4-BE49-F238E27FC236}">
                <a16:creationId xmlns:a16="http://schemas.microsoft.com/office/drawing/2014/main" id="{98C52D8E-1043-A227-BCE4-8FA766B4EF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50879" y="1836759"/>
            <a:ext cx="16309074" cy="785812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800"/>
              </a:spcBef>
              <a:buFontTx/>
              <a:buBlip>
                <a:blip r:embed="rId3"/>
              </a:buBlip>
              <a:defRPr sz="4000" b="1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defRPr>
            </a:lvl1pPr>
            <a:lvl2pPr marL="742950" indent="-285750">
              <a:spcBef>
                <a:spcPts val="1800"/>
              </a:spcBef>
              <a:buClr>
                <a:srgbClr val="0070C0"/>
              </a:buClr>
              <a:buSzPct val="80000"/>
              <a:buFont typeface="Arial" panose="020B0604020202020204" pitchFamily="34" charset="0"/>
              <a:buChar char="•"/>
              <a:defRPr sz="4000" b="1">
                <a:solidFill>
                  <a:srgbClr val="575858"/>
                </a:solidFill>
                <a:latin typeface="+mj-ea"/>
                <a:ea typeface="+mj-ea"/>
              </a:defRPr>
            </a:lvl2pPr>
            <a:lvl3pPr marL="1143000" indent="-228600">
              <a:spcBef>
                <a:spcPts val="1800"/>
              </a:spcBef>
              <a:buClr>
                <a:srgbClr val="0070C0"/>
              </a:buClr>
              <a:buFont typeface="나눔바른고딕"/>
              <a:buChar char="◦"/>
              <a:defRPr sz="3600" b="1">
                <a:solidFill>
                  <a:srgbClr val="575858"/>
                </a:solidFill>
              </a:defRPr>
            </a:lvl3pPr>
            <a:lvl4pPr marL="1600200" indent="-228600">
              <a:spcBef>
                <a:spcPts val="1800"/>
              </a:spcBef>
              <a:buFont typeface="나눔바른고딕"/>
              <a:buChar char="▫"/>
              <a:defRPr sz="3200">
                <a:solidFill>
                  <a:srgbClr val="575858"/>
                </a:solidFill>
              </a:defRPr>
            </a:lvl4pPr>
            <a:lvl5pPr>
              <a:spcBef>
                <a:spcPts val="1800"/>
              </a:spcBef>
              <a:defRPr sz="2800">
                <a:solidFill>
                  <a:srgbClr val="575858"/>
                </a:solidFill>
              </a:defRPr>
            </a:lvl5pPr>
          </a:lstStyle>
          <a:p>
            <a:pPr lvl="0"/>
            <a:r>
              <a:rPr lang="en-US" altLang="ko-KR"/>
              <a:t> </a:t>
            </a:r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83FB35F-9375-4701-9C13-AE6CF946C9C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670618" y="429278"/>
            <a:ext cx="1967728" cy="49986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4829656-408C-4462-9B71-7D3820608B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/>
          <a:srcRect t="42769" r="65994" b="6494"/>
          <a:stretch/>
        </p:blipFill>
        <p:spPr>
          <a:xfrm rot="17870458">
            <a:off x="12902935" y="5138212"/>
            <a:ext cx="6613957" cy="5783326"/>
          </a:xfrm>
          <a:custGeom>
            <a:avLst/>
            <a:gdLst>
              <a:gd name="connsiteX0" fmla="*/ 4767959 w 6613957"/>
              <a:gd name="connsiteY0" fmla="*/ 0 h 5783326"/>
              <a:gd name="connsiteX1" fmla="*/ 6613957 w 6613957"/>
              <a:gd name="connsiteY1" fmla="*/ 3495187 h 5783326"/>
              <a:gd name="connsiteX2" fmla="*/ 2281628 w 6613957"/>
              <a:gd name="connsiteY2" fmla="*/ 5783326 h 5783326"/>
              <a:gd name="connsiteX3" fmla="*/ 0 w 6613957"/>
              <a:gd name="connsiteY3" fmla="*/ 1463323 h 5783326"/>
              <a:gd name="connsiteX4" fmla="*/ 0 w 6613957"/>
              <a:gd name="connsiteY4" fmla="*/ 1314801 h 5783326"/>
              <a:gd name="connsiteX5" fmla="*/ 2489427 w 6613957"/>
              <a:gd name="connsiteY5" fmla="*/ 0 h 5783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613957" h="5783326">
                <a:moveTo>
                  <a:pt x="4767959" y="0"/>
                </a:moveTo>
                <a:lnTo>
                  <a:pt x="6613957" y="3495187"/>
                </a:lnTo>
                <a:lnTo>
                  <a:pt x="2281628" y="5783326"/>
                </a:lnTo>
                <a:lnTo>
                  <a:pt x="0" y="1463323"/>
                </a:lnTo>
                <a:lnTo>
                  <a:pt x="0" y="1314801"/>
                </a:lnTo>
                <a:lnTo>
                  <a:pt x="2489427" y="0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AC901E-318A-42EE-A9B7-E22599DDD8D7}"/>
              </a:ext>
            </a:extLst>
          </p:cNvPr>
          <p:cNvSpPr txBox="1"/>
          <p:nvPr userDrawn="1"/>
        </p:nvSpPr>
        <p:spPr>
          <a:xfrm>
            <a:off x="16829903" y="9218141"/>
            <a:ext cx="1210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44FB7B8-D2EA-485D-B71B-D5955EE0BCDA}" type="slidenum">
              <a:rPr lang="en-US" altLang="ko-KR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378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타원 18">
            <a:extLst>
              <a:ext uri="{FF2B5EF4-FFF2-40B4-BE49-F238E27FC236}">
                <a16:creationId xmlns:a16="http://schemas.microsoft.com/office/drawing/2014/main" id="{9C7744FD-6C16-8761-287A-5DF3B3B28EA5}"/>
              </a:ext>
            </a:extLst>
          </p:cNvPr>
          <p:cNvSpPr/>
          <p:nvPr userDrawn="1"/>
        </p:nvSpPr>
        <p:spPr>
          <a:xfrm>
            <a:off x="494066" y="607370"/>
            <a:ext cx="139485" cy="1394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AAF9064E-2315-7B75-EC0D-3B09C405BB0B}"/>
              </a:ext>
            </a:extLst>
          </p:cNvPr>
          <p:cNvCxnSpPr>
            <a:cxnSpLocks/>
          </p:cNvCxnSpPr>
          <p:nvPr userDrawn="1"/>
        </p:nvCxnSpPr>
        <p:spPr>
          <a:xfrm>
            <a:off x="563808" y="0"/>
            <a:ext cx="0" cy="67711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제목 1">
            <a:extLst>
              <a:ext uri="{FF2B5EF4-FFF2-40B4-BE49-F238E27FC236}">
                <a16:creationId xmlns:a16="http://schemas.microsoft.com/office/drawing/2014/main" id="{76325F69-921C-B7A6-F898-0436EBCD1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599804"/>
            <a:ext cx="15773400" cy="482236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9" name="텍스트 개체 틀 16">
            <a:extLst>
              <a:ext uri="{FF2B5EF4-FFF2-40B4-BE49-F238E27FC236}">
                <a16:creationId xmlns:a16="http://schemas.microsoft.com/office/drawing/2014/main" id="{BA85C6C6-C674-3BD6-044D-8E0F72FDB4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50879" y="265252"/>
            <a:ext cx="15773400" cy="3345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ko-KR" altLang="en-US"/>
              <a:t>마스터 텍스트 스타일을</a:t>
            </a:r>
          </a:p>
        </p:txBody>
      </p:sp>
      <p:sp>
        <p:nvSpPr>
          <p:cNvPr id="11" name="텍스트 개체 틀 3">
            <a:extLst>
              <a:ext uri="{FF2B5EF4-FFF2-40B4-BE49-F238E27FC236}">
                <a16:creationId xmlns:a16="http://schemas.microsoft.com/office/drawing/2014/main" id="{9A23ABD6-1E61-6802-034E-EAF1652BC18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50879" y="1416592"/>
            <a:ext cx="16309074" cy="785812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800"/>
              </a:spcBef>
              <a:buFontTx/>
              <a:buBlip>
                <a:blip r:embed="rId2"/>
              </a:buBlip>
              <a:defRPr sz="4000" b="1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</a:defRPr>
            </a:lvl1pPr>
            <a:lvl2pPr marL="742950" indent="-285750">
              <a:spcBef>
                <a:spcPts val="1800"/>
              </a:spcBef>
              <a:buClr>
                <a:srgbClr val="0070C0"/>
              </a:buClr>
              <a:buSzPct val="80000"/>
              <a:buFont typeface="Arial" panose="020B0604020202020204" pitchFamily="34" charset="0"/>
              <a:buChar char="•"/>
              <a:defRPr sz="4000" b="1">
                <a:solidFill>
                  <a:srgbClr val="575858"/>
                </a:solidFill>
                <a:latin typeface="+mj-ea"/>
                <a:ea typeface="+mj-ea"/>
              </a:defRPr>
            </a:lvl2pPr>
            <a:lvl3pPr marL="1143000" indent="-228600">
              <a:spcBef>
                <a:spcPts val="1800"/>
              </a:spcBef>
              <a:buClr>
                <a:srgbClr val="0070C0"/>
              </a:buClr>
              <a:buFont typeface="나눔바른고딕"/>
              <a:buChar char="◦"/>
              <a:defRPr sz="3600" b="1">
                <a:solidFill>
                  <a:srgbClr val="575858"/>
                </a:solidFill>
              </a:defRPr>
            </a:lvl3pPr>
            <a:lvl4pPr marL="1600200" indent="-228600">
              <a:spcBef>
                <a:spcPts val="1800"/>
              </a:spcBef>
              <a:buFont typeface="나눔바른고딕"/>
              <a:buChar char="▫"/>
              <a:defRPr sz="3200">
                <a:solidFill>
                  <a:srgbClr val="575858"/>
                </a:solidFill>
              </a:defRPr>
            </a:lvl4pPr>
            <a:lvl5pPr>
              <a:spcBef>
                <a:spcPts val="1800"/>
              </a:spcBef>
              <a:defRPr sz="2800">
                <a:solidFill>
                  <a:srgbClr val="575858"/>
                </a:solidFill>
              </a:defRPr>
            </a:lvl5pPr>
          </a:lstStyle>
          <a:p>
            <a:pPr lvl="0"/>
            <a:r>
              <a:rPr lang="en-US" altLang="ko-KR"/>
              <a:t> </a:t>
            </a:r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445A2D4-15C6-961C-F37F-1B3FF340F34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885581" y="7038461"/>
            <a:ext cx="2785730" cy="274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064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2" r:id="rId2"/>
    <p:sldLayoutId id="2147483672" r:id="rId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13.xml"/><Relationship Id="rId9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4"/>
          <p:cNvSpPr/>
          <p:nvPr/>
        </p:nvSpPr>
        <p:spPr>
          <a:xfrm>
            <a:off x="1657348" y="2762410"/>
            <a:ext cx="7486651" cy="120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8775"/>
              </a:lnSpc>
            </a:pPr>
            <a:r>
              <a:rPr lang="ko-KR" altLang="en-US" sz="7200" b="1">
                <a:solidFill>
                  <a:srgbClr val="256964"/>
                </a:solidFill>
                <a:latin typeface="+mj-lt"/>
                <a:ea typeface="+mj-ea"/>
              </a:rPr>
              <a:t>P-BUD (피벗)</a:t>
            </a:r>
            <a:endParaRPr lang="ko-KR"/>
          </a:p>
        </p:txBody>
      </p:sp>
      <p:sp>
        <p:nvSpPr>
          <p:cNvPr id="6" name="Object4">
            <a:extLst>
              <a:ext uri="{FF2B5EF4-FFF2-40B4-BE49-F238E27FC236}">
                <a16:creationId xmlns:a16="http://schemas.microsoft.com/office/drawing/2014/main" id="{E9A8D951-8454-44FB-99A7-F06C449007C9}"/>
              </a:ext>
            </a:extLst>
          </p:cNvPr>
          <p:cNvSpPr/>
          <p:nvPr/>
        </p:nvSpPr>
        <p:spPr>
          <a:xfrm>
            <a:off x="1657347" y="5007296"/>
            <a:ext cx="14891794" cy="20081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lang="ko-KR" altLang="en-US" sz="28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팀 명 </a:t>
            </a:r>
            <a:r>
              <a:rPr lang="en-US" altLang="ko-KR" sz="28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: </a:t>
            </a:r>
            <a:r>
              <a:rPr lang="en-US" altLang="ko-KR" sz="2800" b="1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피누버디</a:t>
            </a:r>
            <a:r>
              <a:rPr lang="en-US" altLang="ko-KR" sz="28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(PNU-BUDDY)</a:t>
            </a:r>
            <a:endParaRPr lang="en-US" altLang="ko-KR" sz="2800" b="1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kern="0" spc="-5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참가자 성명 </a:t>
            </a:r>
            <a:r>
              <a:rPr lang="en-US" altLang="ko-KR" sz="2800" b="1" kern="0" spc="-5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: </a:t>
            </a:r>
            <a:r>
              <a:rPr lang="en-US" altLang="ko-KR" sz="2800" b="1" kern="0" spc="-5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여채언</a:t>
            </a:r>
            <a:r>
              <a:rPr lang="en-US" altLang="ko-KR" sz="2800" b="1" kern="0" spc="-5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 </a:t>
            </a:r>
            <a:r>
              <a:rPr lang="en-US" altLang="ko-KR" sz="2800" b="1" kern="0" spc="-5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이유민</a:t>
            </a:r>
            <a:r>
              <a:rPr lang="en-US" altLang="ko-KR" sz="2800" b="1" kern="0" spc="-5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 </a:t>
            </a:r>
            <a:r>
              <a:rPr lang="en-US" altLang="ko-KR" sz="2800" b="1" kern="0" spc="-5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이유진</a:t>
            </a:r>
            <a:r>
              <a:rPr lang="en-US" altLang="ko-KR" sz="2800" b="1" kern="0" spc="-5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 </a:t>
            </a:r>
            <a:r>
              <a:rPr lang="en-US" altLang="ko-KR" sz="2800" b="1" kern="0" spc="-5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김진목</a:t>
            </a:r>
            <a:r>
              <a:rPr lang="en-US" altLang="ko-KR" sz="2800" b="1" kern="0" spc="-5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 </a:t>
            </a:r>
            <a:r>
              <a:rPr lang="en-US" altLang="ko-KR" sz="2800" b="1" kern="0" spc="-50" err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박혜린</a:t>
            </a:r>
            <a:endParaRPr lang="en-US" altLang="ko-KR" sz="2800" b="1" kern="0" spc="-50" err="1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나눔바른고딕" panose="020B060302010102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kern="0" spc="-5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서비스 형태 </a:t>
            </a:r>
            <a:r>
              <a:rPr lang="en-US" altLang="ko-KR" sz="2800" b="1" kern="0" spc="-5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나눔바른고딕"/>
              </a:rPr>
              <a:t>: PWA (웹 앱)</a:t>
            </a:r>
            <a:endParaRPr lang="en-US" altLang="ko-KR" sz="2800" b="1" kern="0" spc="-5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</a:endParaRPr>
          </a:p>
        </p:txBody>
      </p:sp>
      <p:pic>
        <p:nvPicPr>
          <p:cNvPr id="32" name="오디오 31">
            <a:hlinkClick r:id="" action="ppaction://media"/>
            <a:extLst>
              <a:ext uri="{FF2B5EF4-FFF2-40B4-BE49-F238E27FC236}">
                <a16:creationId xmlns:a16="http://schemas.microsoft.com/office/drawing/2014/main" id="{63597881-0C10-356F-2803-F8F50233F2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79590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93"/>
    </mc:Choice>
    <mc:Fallback xmlns="">
      <p:transition spd="slow" advTm="5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896B5554-E830-C8E3-AE31-87EC32E424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78" r="263" b="700"/>
          <a:stretch/>
        </p:blipFill>
        <p:spPr>
          <a:xfrm>
            <a:off x="5356423" y="2568294"/>
            <a:ext cx="3374109" cy="7123124"/>
          </a:xfrm>
          <a:prstGeom prst="rect">
            <a:avLst/>
          </a:prstGeom>
        </p:spPr>
      </p:pic>
      <p:pic>
        <p:nvPicPr>
          <p:cNvPr id="9" name="그림 8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5917B7F4-17BF-F2E7-0779-1E42CE07DF5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587" t="1796" r="432" b="374"/>
          <a:stretch/>
        </p:blipFill>
        <p:spPr>
          <a:xfrm>
            <a:off x="9264638" y="2563970"/>
            <a:ext cx="3388199" cy="7117758"/>
          </a:xfrm>
          <a:prstGeom prst="rect">
            <a:avLst/>
          </a:prstGeom>
        </p:spPr>
      </p:pic>
      <p:pic>
        <p:nvPicPr>
          <p:cNvPr id="10" name="그림 9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8B80356D-AA7F-1DF2-718B-A2FA9AEF31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703" r="1208" b="393"/>
          <a:stretch/>
        </p:blipFill>
        <p:spPr>
          <a:xfrm>
            <a:off x="13107200" y="2557599"/>
            <a:ext cx="3363287" cy="7123143"/>
          </a:xfrm>
          <a:prstGeom prst="rect">
            <a:avLst/>
          </a:prstGeom>
        </p:spPr>
      </p:pic>
      <p:sp>
        <p:nvSpPr>
          <p:cNvPr id="14" name="제목 1">
            <a:extLst>
              <a:ext uri="{FF2B5EF4-FFF2-40B4-BE49-F238E27FC236}">
                <a16:creationId xmlns:a16="http://schemas.microsoft.com/office/drawing/2014/main" id="{A3098CA9-AA69-DDC2-06A1-7A6EFBA87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279395"/>
            <a:ext cx="17237121" cy="795437"/>
          </a:xfrm>
        </p:spPr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EEE2D9ED-C1BE-764B-BDDA-1793638EF041}"/>
              </a:ext>
            </a:extLst>
          </p:cNvPr>
          <p:cNvSpPr txBox="1">
            <a:spLocks/>
          </p:cNvSpPr>
          <p:nvPr/>
        </p:nvSpPr>
        <p:spPr>
          <a:xfrm>
            <a:off x="1160550" y="1436035"/>
            <a:ext cx="16309074" cy="85221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defTabSz="914400" rtl="0" eaLnBrk="1" latinLnBrk="0" hangingPunct="1">
              <a:spcBef>
                <a:spcPts val="1800"/>
              </a:spcBef>
              <a:buFontTx/>
              <a:buBlip>
                <a:blip r:embed="rId8"/>
              </a:buBlip>
              <a:defRPr sz="4000" b="1" kern="120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SzPct val="80000"/>
              <a:buFont typeface="Arial" panose="020B0604020202020204" pitchFamily="34" charset="0"/>
              <a:buChar char="•"/>
              <a:defRPr sz="4000" b="1" kern="1200">
                <a:solidFill>
                  <a:srgbClr val="575858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Font typeface="나눔바른고딕"/>
              <a:buChar char="◦"/>
              <a:defRPr sz="3600" b="1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1800"/>
              </a:spcBef>
              <a:buFont typeface="나눔바른고딕"/>
              <a:buChar char="▫"/>
              <a:defRPr sz="32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1800"/>
              </a:spcBef>
              <a:buFont typeface="Arial" pitchFamily="34" charset="0"/>
              <a:buChar char="»"/>
              <a:defRPr sz="28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 2.4 </a:t>
            </a:r>
            <a:r>
              <a:rPr lang="ko-KR" altLang="en-US"/>
              <a:t>결과 예상 화면 </a:t>
            </a:r>
            <a:r>
              <a:rPr lang="en-US" altLang="ko-KR"/>
              <a:t>– </a:t>
            </a:r>
            <a:r>
              <a:rPr lang="en-US" altLang="ko-KR" sz="3600" err="1"/>
              <a:t>회원가입</a:t>
            </a:r>
            <a:r>
              <a:rPr lang="en-US" altLang="ko-KR" sz="3600"/>
              <a:t> 및 </a:t>
            </a:r>
            <a:r>
              <a:rPr lang="en-US" altLang="ko-KR" sz="3600" err="1"/>
              <a:t>인증</a:t>
            </a:r>
            <a:r>
              <a:rPr lang="en-US" altLang="ko-KR" sz="3600"/>
              <a:t> </a:t>
            </a:r>
            <a:r>
              <a:rPr lang="en-US" altLang="ko-KR" sz="3600" err="1"/>
              <a:t>화면</a:t>
            </a:r>
            <a:r>
              <a:rPr lang="ko-KR" altLang="en-US"/>
              <a:t> </a:t>
            </a:r>
            <a:endParaRPr lang="en-US" altLang="ko-KR"/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ko-KR"/>
          </a:p>
          <a:p>
            <a:pPr lvl="1"/>
            <a:endParaRPr lang="en-US" altLang="ko-KR"/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ko-KR"/>
          </a:p>
          <a:p>
            <a:pPr marL="0" indent="0">
              <a:buFontTx/>
              <a:buNone/>
            </a:pPr>
            <a:endParaRPr lang="ko-KR" altLang="en-US"/>
          </a:p>
          <a:p>
            <a:pPr marL="457200" lvl="1" indent="0">
              <a:buNone/>
            </a:pPr>
            <a:r>
              <a:rPr lang="en-US" altLang="ko-KR"/>
              <a:t>				</a:t>
            </a:r>
            <a:r>
              <a:rPr lang="ko-KR" altLang="en-US"/>
              <a:t> 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51FEE16-6E57-F8A1-89AE-444A90243723}"/>
              </a:ext>
            </a:extLst>
          </p:cNvPr>
          <p:cNvSpPr/>
          <p:nvPr/>
        </p:nvSpPr>
        <p:spPr>
          <a:xfrm>
            <a:off x="1458268" y="2356619"/>
            <a:ext cx="3404422" cy="7390345"/>
          </a:xfrm>
          <a:prstGeom prst="roundRect">
            <a:avLst>
              <a:gd name="adj" fmla="val 10698"/>
            </a:avLst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4A16BA0-58F9-D28A-E9D9-6AE0B6D7E530}"/>
              </a:ext>
            </a:extLst>
          </p:cNvPr>
          <p:cNvSpPr/>
          <p:nvPr/>
        </p:nvSpPr>
        <p:spPr>
          <a:xfrm>
            <a:off x="5356423" y="2356620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B031B1E-041C-A345-B016-07BE5DCFB73D}"/>
              </a:ext>
            </a:extLst>
          </p:cNvPr>
          <p:cNvSpPr/>
          <p:nvPr/>
        </p:nvSpPr>
        <p:spPr>
          <a:xfrm>
            <a:off x="9261155" y="2356620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E008050-DA2F-46A0-9276-D50DE582424B}"/>
              </a:ext>
            </a:extLst>
          </p:cNvPr>
          <p:cNvSpPr/>
          <p:nvPr/>
        </p:nvSpPr>
        <p:spPr>
          <a:xfrm>
            <a:off x="13107200" y="2356620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9A75743A-24EF-FCD1-0760-871D849CB6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9149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671"/>
    </mc:Choice>
    <mc:Fallback xmlns="">
      <p:transition spd="slow" advTm="29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6CBB3FC0-CEFE-E66F-C83B-5D366715C79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503" r="-373" b="1128"/>
          <a:stretch/>
        </p:blipFill>
        <p:spPr>
          <a:xfrm>
            <a:off x="3748913" y="2350333"/>
            <a:ext cx="3387452" cy="7231091"/>
          </a:xfrm>
          <a:prstGeom prst="rect">
            <a:avLst/>
          </a:prstGeom>
        </p:spPr>
      </p:pic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AB098075-74D6-19DE-DFF5-8FE648BA378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329" t="-621" r="-360" b="733"/>
          <a:stretch/>
        </p:blipFill>
        <p:spPr>
          <a:xfrm>
            <a:off x="8921430" y="2336896"/>
            <a:ext cx="3379026" cy="7268333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99F92C9B-231C-1C60-41CE-3E942ECE7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279395"/>
            <a:ext cx="17237121" cy="795437"/>
          </a:xfrm>
        </p:spPr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17" name="텍스트 개체 틀 2">
            <a:extLst>
              <a:ext uri="{FF2B5EF4-FFF2-40B4-BE49-F238E27FC236}">
                <a16:creationId xmlns:a16="http://schemas.microsoft.com/office/drawing/2014/main" id="{CDD38432-4EEB-FD00-0F1A-0234558E1A5D}"/>
              </a:ext>
            </a:extLst>
          </p:cNvPr>
          <p:cNvSpPr txBox="1">
            <a:spLocks/>
          </p:cNvSpPr>
          <p:nvPr/>
        </p:nvSpPr>
        <p:spPr>
          <a:xfrm>
            <a:off x="1053394" y="1436035"/>
            <a:ext cx="16309074" cy="85221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defTabSz="914400" rtl="0" eaLnBrk="1" latinLnBrk="0" hangingPunct="1">
              <a:spcBef>
                <a:spcPts val="1800"/>
              </a:spcBef>
              <a:buFontTx/>
              <a:buBlip>
                <a:blip r:embed="rId7"/>
              </a:buBlip>
              <a:defRPr sz="4000" b="1" kern="120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SzPct val="80000"/>
              <a:buFont typeface="Arial" panose="020B0604020202020204" pitchFamily="34" charset="0"/>
              <a:buChar char="•"/>
              <a:defRPr sz="4000" b="1" kern="1200">
                <a:solidFill>
                  <a:srgbClr val="575858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Font typeface="나눔바른고딕"/>
              <a:buChar char="◦"/>
              <a:defRPr sz="3600" b="1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1800"/>
              </a:spcBef>
              <a:buFont typeface="나눔바른고딕"/>
              <a:buChar char="▫"/>
              <a:defRPr sz="32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1800"/>
              </a:spcBef>
              <a:buFont typeface="Arial" pitchFamily="34" charset="0"/>
              <a:buChar char="»"/>
              <a:defRPr sz="28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 2.4 </a:t>
            </a:r>
            <a:r>
              <a:rPr lang="ko-KR" altLang="en-US"/>
              <a:t>결과 예상 화면 </a:t>
            </a:r>
            <a:r>
              <a:rPr lang="en-US" altLang="ko-KR"/>
              <a:t>– </a:t>
            </a:r>
            <a:r>
              <a:rPr lang="ko-KR" altLang="en-US" sz="3600"/>
              <a:t>중고거래 검색 화면</a:t>
            </a:r>
            <a:r>
              <a:rPr lang="ko-KR" altLang="en-US"/>
              <a:t> </a:t>
            </a:r>
            <a:endParaRPr lang="en-US" altLang="ko-KR"/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ko-KR"/>
          </a:p>
          <a:p>
            <a:pPr lvl="1"/>
            <a:endParaRPr lang="en-US" altLang="ko-KR"/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ko-KR"/>
          </a:p>
          <a:p>
            <a:pPr marL="0" indent="0">
              <a:buFontTx/>
              <a:buNone/>
            </a:pPr>
            <a:endParaRPr lang="ko-KR" altLang="en-US"/>
          </a:p>
          <a:p>
            <a:pPr marL="457200" lvl="1" indent="0">
              <a:buNone/>
            </a:pPr>
            <a:r>
              <a:rPr lang="en-US" altLang="ko-KR"/>
              <a:t>				</a:t>
            </a:r>
            <a:r>
              <a:rPr lang="ko-KR" altLang="en-US"/>
              <a:t> 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6D6DE30-2AD5-3772-CB7B-34927DC926C0}"/>
              </a:ext>
            </a:extLst>
          </p:cNvPr>
          <p:cNvSpPr/>
          <p:nvPr/>
        </p:nvSpPr>
        <p:spPr>
          <a:xfrm>
            <a:off x="3751198" y="2268181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C0B322B2-AE8A-2737-F3C7-5A522A10950C}"/>
              </a:ext>
            </a:extLst>
          </p:cNvPr>
          <p:cNvSpPr/>
          <p:nvPr/>
        </p:nvSpPr>
        <p:spPr>
          <a:xfrm>
            <a:off x="8908200" y="2268181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205FD9E7-737D-89E6-76DC-E77035298F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02786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24"/>
    </mc:Choice>
    <mc:Fallback xmlns="">
      <p:transition spd="slow" advTm="21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331B2CB-005F-E9FA-AD42-19255DA41F1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1" t="585" r="-291" b="328"/>
          <a:stretch/>
        </p:blipFill>
        <p:spPr>
          <a:xfrm>
            <a:off x="1776179" y="2331483"/>
            <a:ext cx="3404426" cy="7322872"/>
          </a:xfrm>
          <a:prstGeom prst="rect">
            <a:avLst/>
          </a:prstGeom>
        </p:spPr>
      </p:pic>
      <p:pic>
        <p:nvPicPr>
          <p:cNvPr id="7" name="그림 6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D3E3DD0A-1EC5-083A-CE5C-2148E38506F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43" t="1131" r="-800" b="493"/>
          <a:stretch/>
        </p:blipFill>
        <p:spPr>
          <a:xfrm>
            <a:off x="6983921" y="2408049"/>
            <a:ext cx="3381046" cy="7177285"/>
          </a:xfrm>
          <a:prstGeom prst="rect">
            <a:avLst/>
          </a:prstGeom>
        </p:spPr>
      </p:pic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6FD3F900-E61A-2083-15A1-AD6EBF5C97A5}"/>
              </a:ext>
            </a:extLst>
          </p:cNvPr>
          <p:cNvSpPr/>
          <p:nvPr/>
        </p:nvSpPr>
        <p:spPr>
          <a:xfrm>
            <a:off x="1788054" y="2288254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FE22C73-0B8E-DC2D-0C41-7D1F3143D49A}"/>
              </a:ext>
            </a:extLst>
          </p:cNvPr>
          <p:cNvSpPr/>
          <p:nvPr/>
        </p:nvSpPr>
        <p:spPr>
          <a:xfrm>
            <a:off x="6987647" y="2288254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제목 1">
            <a:extLst>
              <a:ext uri="{FF2B5EF4-FFF2-40B4-BE49-F238E27FC236}">
                <a16:creationId xmlns:a16="http://schemas.microsoft.com/office/drawing/2014/main" id="{B0DBE2CC-7D61-D88D-1EB9-E9F89F448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279395"/>
            <a:ext cx="17237121" cy="795437"/>
          </a:xfrm>
        </p:spPr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16" name="텍스트 개체 틀 2">
            <a:extLst>
              <a:ext uri="{FF2B5EF4-FFF2-40B4-BE49-F238E27FC236}">
                <a16:creationId xmlns:a16="http://schemas.microsoft.com/office/drawing/2014/main" id="{B063774A-57AF-3B25-1D61-394B0DB812AF}"/>
              </a:ext>
            </a:extLst>
          </p:cNvPr>
          <p:cNvSpPr txBox="1">
            <a:spLocks/>
          </p:cNvSpPr>
          <p:nvPr/>
        </p:nvSpPr>
        <p:spPr>
          <a:xfrm>
            <a:off x="1050879" y="1419334"/>
            <a:ext cx="16309074" cy="85221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defTabSz="914400" rtl="0" eaLnBrk="1" latinLnBrk="0" hangingPunct="1">
              <a:spcBef>
                <a:spcPts val="1800"/>
              </a:spcBef>
              <a:buFontTx/>
              <a:buBlip>
                <a:blip r:embed="rId7"/>
              </a:buBlip>
              <a:defRPr sz="4000" b="1" kern="120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SzPct val="80000"/>
              <a:buFont typeface="Arial" panose="020B0604020202020204" pitchFamily="34" charset="0"/>
              <a:buChar char="•"/>
              <a:defRPr sz="4000" b="1" kern="1200">
                <a:solidFill>
                  <a:srgbClr val="575858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Font typeface="나눔바른고딕"/>
              <a:buChar char="◦"/>
              <a:defRPr sz="3600" b="1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1800"/>
              </a:spcBef>
              <a:buFont typeface="나눔바른고딕"/>
              <a:buChar char="▫"/>
              <a:defRPr sz="32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1800"/>
              </a:spcBef>
              <a:buFont typeface="Arial" pitchFamily="34" charset="0"/>
              <a:buChar char="»"/>
              <a:defRPr sz="28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 2.4 </a:t>
            </a:r>
            <a:r>
              <a:rPr lang="ko-KR" altLang="en-US"/>
              <a:t>결과 예상 화면 </a:t>
            </a:r>
            <a:r>
              <a:rPr lang="en-US" altLang="ko-KR"/>
              <a:t>– </a:t>
            </a:r>
            <a:r>
              <a:rPr lang="ko-KR" altLang="en-US" sz="3600"/>
              <a:t>중고거래 채팅 화면</a:t>
            </a:r>
            <a:r>
              <a:rPr lang="ko-KR" altLang="en-US"/>
              <a:t> </a:t>
            </a:r>
            <a:endParaRPr lang="en-US" altLang="ko-KR"/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ko-KR"/>
          </a:p>
          <a:p>
            <a:pPr lvl="1"/>
            <a:endParaRPr lang="en-US" altLang="ko-KR"/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ko-KR"/>
          </a:p>
          <a:p>
            <a:pPr marL="0" indent="0">
              <a:buFontTx/>
              <a:buNone/>
            </a:pPr>
            <a:endParaRPr lang="ko-KR" altLang="en-US"/>
          </a:p>
          <a:p>
            <a:pPr marL="457200" lvl="1" indent="0">
              <a:buNone/>
            </a:pPr>
            <a:r>
              <a:rPr lang="en-US" altLang="ko-KR"/>
              <a:t>				</a:t>
            </a:r>
            <a:r>
              <a:rPr lang="ko-KR" altLang="en-US"/>
              <a:t> </a:t>
            </a:r>
          </a:p>
        </p:txBody>
      </p:sp>
      <p:pic>
        <p:nvPicPr>
          <p:cNvPr id="5" name="그림 4" descr="텍스트, 스크린샷, 도표, 번호이(가) 표시된 사진&#10;&#10;자동 생성된 설명">
            <a:extLst>
              <a:ext uri="{FF2B5EF4-FFF2-40B4-BE49-F238E27FC236}">
                <a16:creationId xmlns:a16="http://schemas.microsoft.com/office/drawing/2014/main" id="{BB12B32D-1F6D-8C2D-CCC5-7E843160D6F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582" t="80" r="-480" b="942"/>
          <a:stretch/>
        </p:blipFill>
        <p:spPr>
          <a:xfrm>
            <a:off x="12197999" y="2401110"/>
            <a:ext cx="3378403" cy="7154597"/>
          </a:xfrm>
          <a:prstGeom prst="rect">
            <a:avLst/>
          </a:prstGeom>
        </p:spPr>
      </p:pic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C86DA9C-E75E-9C91-409F-AF88F1DB20CE}"/>
              </a:ext>
            </a:extLst>
          </p:cNvPr>
          <p:cNvSpPr/>
          <p:nvPr/>
        </p:nvSpPr>
        <p:spPr>
          <a:xfrm>
            <a:off x="12174716" y="2288254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7703C247-448B-0F38-5FBB-F301AB956774}"/>
              </a:ext>
            </a:extLst>
          </p:cNvPr>
          <p:cNvSpPr/>
          <p:nvPr/>
        </p:nvSpPr>
        <p:spPr>
          <a:xfrm>
            <a:off x="5399859" y="6047575"/>
            <a:ext cx="1420354" cy="4101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9BD9A614-5C71-D8FF-098F-C7B681068BD9}"/>
              </a:ext>
            </a:extLst>
          </p:cNvPr>
          <p:cNvSpPr/>
          <p:nvPr/>
        </p:nvSpPr>
        <p:spPr>
          <a:xfrm>
            <a:off x="10573215" y="6087455"/>
            <a:ext cx="1420354" cy="41019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D13CFC-F5CA-716F-2C29-A7F9A51EE873}"/>
              </a:ext>
            </a:extLst>
          </p:cNvPr>
          <p:cNvSpPr txBox="1"/>
          <p:nvPr/>
        </p:nvSpPr>
        <p:spPr>
          <a:xfrm>
            <a:off x="5266292" y="4887126"/>
            <a:ext cx="1687488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2200" b="1">
                <a:latin typeface="+mj-ea"/>
                <a:ea typeface="+mj-ea"/>
              </a:rPr>
              <a:t>판매자 </a:t>
            </a:r>
            <a:r>
              <a:rPr lang="en-US" altLang="ko-KR" sz="2200" b="1">
                <a:latin typeface="+mj-ea"/>
                <a:ea typeface="+mj-ea"/>
              </a:rPr>
              <a:t>, </a:t>
            </a:r>
            <a:r>
              <a:rPr lang="ko-KR" altLang="en-US" sz="2200" b="1">
                <a:latin typeface="+mj-ea"/>
                <a:ea typeface="+mj-ea"/>
              </a:rPr>
              <a:t>구매자 모두 거래 동의 시 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FEB103-D245-B900-5BDF-E6CB1A991E38}"/>
              </a:ext>
            </a:extLst>
          </p:cNvPr>
          <p:cNvSpPr txBox="1"/>
          <p:nvPr/>
        </p:nvSpPr>
        <p:spPr>
          <a:xfrm>
            <a:off x="10448475" y="4929856"/>
            <a:ext cx="1687488" cy="11079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2200" b="1">
                <a:latin typeface="+mj-ea"/>
                <a:ea typeface="+mj-ea"/>
              </a:rPr>
              <a:t>시간 정하기 버튼</a:t>
            </a:r>
            <a:endParaRPr lang="en-US" altLang="ko-KR" sz="2200" b="1">
              <a:latin typeface="+mj-ea"/>
              <a:ea typeface="+mj-ea"/>
            </a:endParaRPr>
          </a:p>
          <a:p>
            <a:pPr algn="ctr"/>
            <a:r>
              <a:rPr lang="ko-KR" altLang="en-US" sz="2200" b="1">
                <a:latin typeface="+mj-ea"/>
                <a:ea typeface="+mj-ea"/>
              </a:rPr>
              <a:t>눌렀을 때</a:t>
            </a: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9F8A42AC-F7F2-31EB-BADC-00E5257B09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79571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71"/>
    </mc:Choice>
    <mc:Fallback xmlns="">
      <p:transition spd="slow" advTm="29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961C4F56-0164-ECC7-D8E6-416BD4162C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198" y="2370254"/>
            <a:ext cx="3394880" cy="7350314"/>
          </a:xfrm>
          <a:prstGeom prst="rect">
            <a:avLst/>
          </a:prstGeom>
        </p:spPr>
      </p:pic>
      <p:pic>
        <p:nvPicPr>
          <p:cNvPr id="5" name="그림 4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06EA5486-F51A-0AB6-857D-F077D67EAF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9857" y="2347050"/>
            <a:ext cx="3413497" cy="7357849"/>
          </a:xfrm>
          <a:prstGeom prst="rect">
            <a:avLst/>
          </a:prstGeom>
        </p:spPr>
      </p:pic>
      <p:pic>
        <p:nvPicPr>
          <p:cNvPr id="6" name="그림 5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123FD5E0-D9E8-A27F-66D8-375EFE7D00A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4890" y="2441742"/>
            <a:ext cx="3360761" cy="7245403"/>
          </a:xfrm>
          <a:prstGeom prst="rect">
            <a:avLst/>
          </a:prstGeom>
        </p:spPr>
      </p:pic>
      <p:pic>
        <p:nvPicPr>
          <p:cNvPr id="7" name="그림 6" descr="텍스트, 스크린샷, 음식이(가) 표시된 사진&#10;&#10;자동 생성된 설명">
            <a:extLst>
              <a:ext uri="{FF2B5EF4-FFF2-40B4-BE49-F238E27FC236}">
                <a16:creationId xmlns:a16="http://schemas.microsoft.com/office/drawing/2014/main" id="{E7849E16-6DFA-487D-658A-E710AAFA17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193831" y="2407105"/>
            <a:ext cx="3346481" cy="723773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F8623959-10A4-2D3B-B735-DFEBF4D44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279395"/>
            <a:ext cx="17237121" cy="795437"/>
          </a:xfrm>
        </p:spPr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13" name="텍스트 개체 틀 2">
            <a:extLst>
              <a:ext uri="{FF2B5EF4-FFF2-40B4-BE49-F238E27FC236}">
                <a16:creationId xmlns:a16="http://schemas.microsoft.com/office/drawing/2014/main" id="{66F2E1B2-DA84-E2D1-B359-5FD0730CB9CF}"/>
              </a:ext>
            </a:extLst>
          </p:cNvPr>
          <p:cNvSpPr txBox="1">
            <a:spLocks/>
          </p:cNvSpPr>
          <p:nvPr/>
        </p:nvSpPr>
        <p:spPr>
          <a:xfrm>
            <a:off x="1050879" y="1426105"/>
            <a:ext cx="16309074" cy="85221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defTabSz="914400" rtl="0" eaLnBrk="1" latinLnBrk="0" hangingPunct="1">
              <a:spcBef>
                <a:spcPts val="1800"/>
              </a:spcBef>
              <a:buFontTx/>
              <a:buBlip>
                <a:blip r:embed="rId9"/>
              </a:buBlip>
              <a:defRPr sz="4000" b="1" kern="120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SzPct val="80000"/>
              <a:buFont typeface="Arial" panose="020B0604020202020204" pitchFamily="34" charset="0"/>
              <a:buChar char="•"/>
              <a:defRPr sz="4000" b="1" kern="1200">
                <a:solidFill>
                  <a:srgbClr val="575858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Font typeface="나눔바른고딕"/>
              <a:buChar char="◦"/>
              <a:defRPr sz="3600" b="1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1800"/>
              </a:spcBef>
              <a:buFont typeface="나눔바른고딕"/>
              <a:buChar char="▫"/>
              <a:defRPr sz="32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1800"/>
              </a:spcBef>
              <a:buFont typeface="Arial" pitchFamily="34" charset="0"/>
              <a:buChar char="»"/>
              <a:defRPr sz="28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Arial"/>
                <a:cs typeface="Arial"/>
              </a:rPr>
              <a:t> 2.4 </a:t>
            </a:r>
            <a:r>
              <a:rPr lang="ko-KR">
                <a:latin typeface="Arial"/>
                <a:cs typeface="Arial"/>
              </a:rPr>
              <a:t>결과 예상 화면 </a:t>
            </a:r>
            <a:r>
              <a:rPr lang="en-US">
                <a:latin typeface="Arial"/>
                <a:cs typeface="Arial"/>
              </a:rPr>
              <a:t>– </a:t>
            </a:r>
            <a:r>
              <a:rPr lang="en-US" sz="3600" err="1">
                <a:latin typeface="Arial"/>
                <a:cs typeface="Arial"/>
              </a:rPr>
              <a:t>룸메이트</a:t>
            </a:r>
            <a:r>
              <a:rPr lang="en-US" sz="3600">
                <a:latin typeface="Arial"/>
                <a:cs typeface="Arial"/>
              </a:rPr>
              <a:t> </a:t>
            </a:r>
            <a:r>
              <a:rPr lang="en-US" sz="3600" err="1">
                <a:latin typeface="Arial"/>
                <a:cs typeface="Arial"/>
              </a:rPr>
              <a:t>매칭</a:t>
            </a:r>
            <a:r>
              <a:rPr lang="en-US" sz="3600">
                <a:latin typeface="Arial"/>
                <a:cs typeface="Arial"/>
              </a:rPr>
              <a:t> </a:t>
            </a:r>
            <a:r>
              <a:rPr lang="ko-KR" altLang="en-US" sz="3600">
                <a:latin typeface="Arial"/>
                <a:cs typeface="Arial"/>
              </a:rPr>
              <a:t>및</a:t>
            </a:r>
            <a:r>
              <a:rPr lang="en-US" altLang="ko-KR" sz="3600">
                <a:latin typeface="Arial"/>
                <a:cs typeface="Arial"/>
              </a:rPr>
              <a:t> </a:t>
            </a:r>
            <a:r>
              <a:rPr lang="ko-KR" altLang="en-US" sz="3600">
                <a:latin typeface="Arial"/>
                <a:cs typeface="Arial"/>
              </a:rPr>
              <a:t>맛집</a:t>
            </a:r>
            <a:r>
              <a:rPr lang="en-US" altLang="ko-KR" sz="3600">
                <a:latin typeface="Arial"/>
                <a:cs typeface="Arial"/>
              </a:rPr>
              <a:t> </a:t>
            </a:r>
            <a:r>
              <a:rPr lang="ko-KR" altLang="en-US" sz="3600">
                <a:latin typeface="Arial"/>
                <a:cs typeface="Arial"/>
              </a:rPr>
              <a:t>정보</a:t>
            </a:r>
            <a:r>
              <a:rPr lang="en-US" altLang="ko-KR" sz="3600">
                <a:latin typeface="Arial"/>
                <a:cs typeface="Arial"/>
              </a:rPr>
              <a:t> </a:t>
            </a:r>
            <a:r>
              <a:rPr lang="ko-KR" altLang="en-US" sz="3600">
                <a:latin typeface="Arial"/>
                <a:cs typeface="Arial"/>
              </a:rPr>
              <a:t>지도</a:t>
            </a:r>
            <a:r>
              <a:rPr lang="en-US" altLang="ko-KR" sz="3600">
                <a:latin typeface="Arial"/>
                <a:cs typeface="Arial"/>
              </a:rPr>
              <a:t> </a:t>
            </a:r>
            <a:r>
              <a:rPr lang="ko-KR" altLang="en-US" sz="3600">
                <a:latin typeface="Arial"/>
                <a:cs typeface="Arial"/>
              </a:rPr>
              <a:t>화면</a:t>
            </a:r>
            <a:r>
              <a:rPr lang="ko-KR">
                <a:latin typeface="Arial"/>
                <a:cs typeface="Arial"/>
              </a:rPr>
              <a:t> </a:t>
            </a:r>
            <a:endParaRPr lang="en-US" b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lvl="1" indent="-342900">
              <a:buClrTx/>
              <a:buSzTx/>
              <a:buFontTx/>
              <a:buChar char="•"/>
            </a:pPr>
            <a:endParaRPr lang="en-US" b="0">
              <a:solidFill>
                <a:srgbClr val="000000"/>
              </a:solidFill>
              <a:latin typeface="Malgun Gothic"/>
              <a:ea typeface="Malgun Gothic"/>
            </a:endParaRPr>
          </a:p>
          <a:p>
            <a:pPr lvl="1">
              <a:buFont typeface="Arial"/>
            </a:pPr>
            <a:endParaRPr lang="en-US" b="0">
              <a:solidFill>
                <a:srgbClr val="000000"/>
              </a:solidFill>
              <a:latin typeface="Arial"/>
              <a:cs typeface="Arial"/>
            </a:endParaRPr>
          </a:p>
          <a:p>
            <a:pPr lvl="1">
              <a:buFont typeface="Arial"/>
              <a:buChar char="•"/>
            </a:pPr>
            <a:endParaRPr lang="en-US" b="0">
              <a:solidFill>
                <a:srgbClr val="000000"/>
              </a:solidFill>
              <a:latin typeface="Malgun Gothic"/>
              <a:ea typeface="Malgun Gothic"/>
            </a:endParaRPr>
          </a:p>
          <a:p>
            <a:pPr marL="742950" indent="-285750">
              <a:buClr>
                <a:srgbClr val="0070C0"/>
              </a:buClr>
              <a:buSzPct val="80000"/>
              <a:buFont typeface="Arial"/>
              <a:buChar char="•"/>
            </a:pPr>
            <a:endParaRPr lang="ko-KR" b="0">
              <a:solidFill>
                <a:srgbClr val="000000"/>
              </a:solidFill>
              <a:latin typeface="Malgun Gothic"/>
              <a:ea typeface="Malgun Gothic"/>
            </a:endParaRPr>
          </a:p>
          <a:p>
            <a:pPr lvl="1">
              <a:buFont typeface="Arial"/>
              <a:buChar char="•"/>
            </a:pPr>
            <a:endParaRPr lang="en-US" altLang="ko-KR" b="0">
              <a:solidFill>
                <a:srgbClr val="000000"/>
              </a:solidFill>
              <a:latin typeface="Malgun Gothic"/>
              <a:ea typeface="Malgun Gothic"/>
            </a:endParaRPr>
          </a:p>
          <a:p>
            <a:pPr>
              <a:buFontTx/>
              <a:buChar char="•"/>
            </a:pPr>
            <a:endParaRPr lang="ko-KR" altLang="en-US">
              <a:solidFill>
                <a:srgbClr val="2F5597"/>
              </a:solidFill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1B0B257D-CA3C-5955-FE95-13999B0E5F6D}"/>
              </a:ext>
            </a:extLst>
          </p:cNvPr>
          <p:cNvSpPr/>
          <p:nvPr/>
        </p:nvSpPr>
        <p:spPr>
          <a:xfrm>
            <a:off x="962634" y="2296800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5A67C56-E1B3-87B3-6269-38C49627C74B}"/>
              </a:ext>
            </a:extLst>
          </p:cNvPr>
          <p:cNvSpPr/>
          <p:nvPr/>
        </p:nvSpPr>
        <p:spPr>
          <a:xfrm>
            <a:off x="4569857" y="2296800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81BCC67-A98D-3AB3-49F3-00E47FF7A115}"/>
              </a:ext>
            </a:extLst>
          </p:cNvPr>
          <p:cNvSpPr/>
          <p:nvPr/>
        </p:nvSpPr>
        <p:spPr>
          <a:xfrm>
            <a:off x="8195224" y="2296800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8F71CBC3-93E3-05EB-AC0F-BA16A75CBD8A}"/>
              </a:ext>
            </a:extLst>
          </p:cNvPr>
          <p:cNvSpPr/>
          <p:nvPr/>
        </p:nvSpPr>
        <p:spPr>
          <a:xfrm>
            <a:off x="13164861" y="2296800"/>
            <a:ext cx="3404422" cy="7390345"/>
          </a:xfrm>
          <a:prstGeom prst="roundRect">
            <a:avLst>
              <a:gd name="adj" fmla="val 10698"/>
            </a:avLst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ECD3848A-484F-269B-A436-15F73A43B1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1053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63"/>
    </mc:Choice>
    <mc:Fallback xmlns="">
      <p:transition spd="slow" advTm="44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활용 방안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/>
          <a:lstStyle/>
          <a:p>
            <a:r>
              <a:rPr lang="en-US" altLang="ko-KR"/>
              <a:t>  </a:t>
            </a:r>
            <a:r>
              <a:rPr lang="ko-KR" altLang="en-US"/>
              <a:t>활용 계획</a:t>
            </a:r>
            <a:endParaRPr lang="en-US" altLang="ko-KR"/>
          </a:p>
          <a:p>
            <a:pPr lvl="1"/>
            <a:r>
              <a:rPr lang="ko-KR" altLang="en-US" sz="3600"/>
              <a:t>학생들의 안전하고 편리한 중고 거래 플랫폼으로 활용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ko-KR" altLang="en-US" sz="3200">
                <a:latin typeface="나눔바른고딕"/>
                <a:ea typeface="나눔바른고딕"/>
              </a:rPr>
              <a:t>신뢰성 확보</a:t>
            </a:r>
            <a:r>
              <a:rPr lang="ko-KR" altLang="en-US" sz="3200" b="0">
                <a:latin typeface="나눔바른고딕"/>
                <a:ea typeface="나눔바른고딕"/>
              </a:rPr>
              <a:t> : 사용자 인증 및 사기 방지 시스템을 통해 신뢰할 수 있는 거래 상대 확보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ko-KR" altLang="en-US" sz="3200">
                <a:latin typeface="나눔바른고딕"/>
                <a:ea typeface="나눔바른고딕"/>
              </a:rPr>
              <a:t>편리한 거래 관리</a:t>
            </a:r>
            <a:r>
              <a:rPr lang="ko-KR" altLang="en-US" sz="3200" b="0">
                <a:latin typeface="나눔바른고딕"/>
                <a:ea typeface="나눔바른고딕"/>
              </a:rPr>
              <a:t> : 거래 시간 및 장소 추천, 실시간 위치 정보 제공</a:t>
            </a:r>
          </a:p>
          <a:p>
            <a:pPr lvl="1"/>
            <a:r>
              <a:rPr lang="ko-KR" altLang="en-US" sz="3600"/>
              <a:t>커뮤니티 형성 및 활성화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ko-KR" altLang="en-US" sz="3200">
                <a:latin typeface="나눔바른고딕"/>
                <a:ea typeface="나눔바른고딕"/>
              </a:rPr>
              <a:t>룸메이트 매칭</a:t>
            </a:r>
            <a:r>
              <a:rPr lang="ko-KR" altLang="en-US" sz="3200" b="0">
                <a:latin typeface="나눔바른고딕"/>
                <a:ea typeface="나눔바른고딕"/>
              </a:rPr>
              <a:t> : 맞춤형 룸메이트 매칭 기능으로 주거문제 해결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ko-KR" altLang="en-US" sz="3200">
                <a:latin typeface="나눔바른고딕"/>
                <a:ea typeface="나눔바른고딕"/>
              </a:rPr>
              <a:t>맛집 정보 지도</a:t>
            </a:r>
            <a:r>
              <a:rPr lang="ko-KR" altLang="en-US" sz="3200" b="0">
                <a:latin typeface="나눔바른고딕"/>
                <a:ea typeface="나눔바른고딕"/>
              </a:rPr>
              <a:t> : 맛집 정보 공유로 캠퍼스 생활의 질 향상</a:t>
            </a:r>
            <a:endParaRPr lang="ko-KR" altLang="en-US" sz="3200" b="0">
              <a:latin typeface="맑은 고딕"/>
              <a:ea typeface="나눔바른고딕"/>
            </a:endParaRPr>
          </a:p>
          <a:p>
            <a:pPr lvl="1"/>
            <a:endParaRPr lang="ko-KR" altLang="en-US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marL="0" indent="0">
              <a:buFontTx/>
              <a:buNone/>
            </a:pPr>
            <a:endParaRPr lang="ko-KR" altLang="en-US">
              <a:solidFill>
                <a:srgbClr val="2F5597"/>
              </a:solidFill>
            </a:endParaRPr>
          </a:p>
          <a:p>
            <a:pPr marL="457200" lvl="1" indent="0">
              <a:buNone/>
            </a:pPr>
            <a:r>
              <a:rPr lang="en-US" altLang="ko-KR"/>
              <a:t>				</a:t>
            </a:r>
            <a:r>
              <a:rPr lang="ko-KR" altLang="en-US"/>
              <a:t> </a:t>
            </a: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3940883C-0D7D-A837-549E-2B1CF89BAA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60905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796"/>
    </mc:Choice>
    <mc:Fallback xmlns="">
      <p:transition spd="slow" advTm="55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3. </a:t>
            </a:r>
            <a:r>
              <a:rPr lang="ko-KR" altLang="en-US"/>
              <a:t>활용 방안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/>
          <a:lstStyle/>
          <a:p>
            <a:r>
              <a:rPr lang="en-US" altLang="ko-KR"/>
              <a:t>  </a:t>
            </a:r>
            <a:r>
              <a:rPr lang="ko-KR" altLang="en-US"/>
              <a:t>활용 계획</a:t>
            </a:r>
            <a:endParaRPr lang="en-US" altLang="ko-KR"/>
          </a:p>
          <a:p>
            <a:pPr lvl="1"/>
            <a:r>
              <a:rPr lang="ko-KR" altLang="en-US">
                <a:latin typeface="나눔바른고딕"/>
                <a:ea typeface="나눔바른고딕"/>
              </a:rPr>
              <a:t>장기적인 활용 및 발전 방향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ko-KR" altLang="en-US">
                <a:latin typeface="나눔바른고딕"/>
                <a:ea typeface="나눔바른고딕"/>
              </a:rPr>
              <a:t>데이터 분석 및 개선: </a:t>
            </a:r>
            <a:r>
              <a:rPr lang="ko-KR" altLang="en-US" b="0">
                <a:latin typeface="나눔바른고딕"/>
                <a:ea typeface="나눔바른고딕"/>
              </a:rPr>
              <a:t>사용자 피드백과 거래 데이터를 분석해 플랫폼 지속 개선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ko-KR" altLang="en-US">
                <a:latin typeface="나눔바른고딕"/>
                <a:ea typeface="나눔바른고딕"/>
              </a:rPr>
              <a:t>다양한 캠퍼스와의 연계</a:t>
            </a:r>
            <a:r>
              <a:rPr lang="ko-KR" altLang="en-US" b="0">
                <a:latin typeface="나눔바른고딕"/>
                <a:ea typeface="나눔바른고딕"/>
              </a:rPr>
              <a:t>: 향후 다른 대학으로 확장 가능성 모색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ko-KR" altLang="en-US">
                <a:latin typeface="나눔바른고딕"/>
                <a:ea typeface="나눔바른고딕"/>
              </a:rPr>
              <a:t>창업 및 사업화: </a:t>
            </a:r>
            <a:r>
              <a:rPr lang="ko-KR" altLang="en-US" b="0">
                <a:latin typeface="나눔바른고딕"/>
                <a:ea typeface="나눔바른고딕"/>
              </a:rPr>
              <a:t>전국 대학생들을 위한 통합 중고 거래 플랫폼으로 발전</a:t>
            </a:r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marL="0" indent="0">
              <a:buFontTx/>
              <a:buNone/>
            </a:pPr>
            <a:endParaRPr lang="ko-KR" altLang="en-US">
              <a:solidFill>
                <a:srgbClr val="2F5597"/>
              </a:solidFill>
            </a:endParaRPr>
          </a:p>
          <a:p>
            <a:pPr marL="457200" lvl="1" indent="0">
              <a:buNone/>
            </a:pPr>
            <a:r>
              <a:rPr lang="en-US" altLang="ko-KR"/>
              <a:t>				</a:t>
            </a:r>
            <a:r>
              <a:rPr lang="ko-KR" altLang="en-US"/>
              <a:t> </a:t>
            </a:r>
          </a:p>
        </p:txBody>
      </p: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F4DCC5DD-02E4-FDEE-C89D-2492119C2D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6527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01"/>
    </mc:Choice>
    <mc:Fallback xmlns="">
      <p:transition spd="slow" advTm="45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4. </a:t>
            </a:r>
            <a:r>
              <a:rPr lang="ko-KR" altLang="en-US"/>
              <a:t>팀 구성 및 보유역량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0879" y="1836759"/>
            <a:ext cx="16547721" cy="7858125"/>
          </a:xfrm>
        </p:spPr>
        <p:txBody>
          <a:bodyPr lIns="91440" tIns="45720" rIns="91440" bIns="45720" anchor="t"/>
          <a:lstStyle/>
          <a:p>
            <a:r>
              <a:rPr lang="en-US" altLang="ko-KR"/>
              <a:t>  </a:t>
            </a:r>
            <a:r>
              <a:rPr lang="ko-KR" altLang="en-US"/>
              <a:t>팀 구성현황</a:t>
            </a:r>
            <a:endParaRPr lang="en-US" altLang="ko-KR"/>
          </a:p>
          <a:p>
            <a:pPr lvl="1"/>
            <a:r>
              <a:rPr lang="ko-KR" altLang="en-US" sz="3600"/>
              <a:t>팀장 : </a:t>
            </a:r>
            <a:r>
              <a:rPr lang="ko-KR" altLang="en-US" sz="3600" err="1"/>
              <a:t>여채언</a:t>
            </a:r>
            <a:r>
              <a:rPr lang="ko-KR" altLang="en-US" sz="3600"/>
              <a:t> (</a:t>
            </a:r>
            <a:r>
              <a:rPr lang="ko-KR" altLang="en-US" sz="3600" err="1"/>
              <a:t>백엔드</a:t>
            </a:r>
            <a:r>
              <a:rPr lang="ko-KR" altLang="en-US" sz="3600"/>
              <a:t>, 보안)</a:t>
            </a:r>
          </a:p>
          <a:p>
            <a:pPr lvl="1"/>
            <a:r>
              <a:rPr lang="ko-KR" altLang="en-US" sz="3600"/>
              <a:t>팀원 : </a:t>
            </a:r>
            <a:r>
              <a:rPr lang="ko-KR" altLang="en-US" sz="3600" err="1"/>
              <a:t>이유민</a:t>
            </a:r>
            <a:r>
              <a:rPr lang="ko-KR" altLang="en-US" sz="3600"/>
              <a:t> (</a:t>
            </a:r>
            <a:r>
              <a:rPr lang="ko-KR" altLang="en-US" sz="3600" err="1"/>
              <a:t>프론트엔드</a:t>
            </a:r>
            <a:r>
              <a:rPr lang="ko-KR" altLang="en-US" sz="3600"/>
              <a:t>, 디자인), 이유진 (DB, 보안), </a:t>
            </a:r>
            <a:r>
              <a:rPr lang="ko-KR" altLang="en-US" sz="3600" err="1"/>
              <a:t>김진목</a:t>
            </a:r>
            <a:r>
              <a:rPr lang="ko-KR" altLang="en-US" sz="3600"/>
              <a:t>(</a:t>
            </a:r>
            <a:r>
              <a:rPr lang="ko-KR" altLang="en-US" sz="3600" err="1"/>
              <a:t>백엔드</a:t>
            </a:r>
            <a:r>
              <a:rPr lang="ko-KR" altLang="en-US" sz="3600"/>
              <a:t>, DB), </a:t>
            </a:r>
            <a:r>
              <a:rPr lang="ko-KR" altLang="en-US" sz="3600" err="1"/>
              <a:t>박혜린</a:t>
            </a:r>
            <a:r>
              <a:rPr lang="ko-KR" altLang="en-US" sz="3600"/>
              <a:t> (기획, 디자인)</a:t>
            </a:r>
            <a:endParaRPr lang="en-US" altLang="ko-KR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2A414BEA-E143-3962-7A50-CB19EF1EFB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8565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51"/>
    </mc:Choice>
    <mc:Fallback xmlns="">
      <p:transition spd="slow" advTm="8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382AA2-0486-11F5-8F36-7F682FEF2BD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/>
          <a:lstStyle/>
          <a:p>
            <a:r>
              <a:rPr lang="ko-KR">
                <a:latin typeface="Arial"/>
                <a:cs typeface="Arial"/>
              </a:rPr>
              <a:t>팀 보유역량</a:t>
            </a:r>
            <a:endParaRPr lang="en-US" altLang="ko-KR" b="0">
              <a:solidFill>
                <a:srgbClr val="000000"/>
              </a:solidFill>
              <a:latin typeface="Arial"/>
              <a:cs typeface="Arial"/>
            </a:endParaRPr>
          </a:p>
          <a:p>
            <a:pPr lvl="1">
              <a:buFont typeface="Arial"/>
            </a:pPr>
            <a:r>
              <a:rPr lang="ko-KR" sz="3600" err="1">
                <a:latin typeface="Arial"/>
                <a:cs typeface="Arial"/>
              </a:rPr>
              <a:t>여채언</a:t>
            </a:r>
            <a:r>
              <a:rPr lang="ko-KR" sz="3600">
                <a:latin typeface="Arial"/>
                <a:cs typeface="Arial"/>
              </a:rPr>
              <a:t> :</a:t>
            </a:r>
            <a:r>
              <a:rPr lang="ko-KR">
                <a:latin typeface="Arial"/>
                <a:cs typeface="Arial"/>
              </a:rPr>
              <a:t> </a:t>
            </a:r>
            <a:r>
              <a:rPr lang="ko-KR" sz="3200" b="0">
                <a:latin typeface="Arial"/>
                <a:cs typeface="Arial"/>
              </a:rPr>
              <a:t>웹페이지 </a:t>
            </a:r>
            <a:r>
              <a:rPr lang="ko-KR" sz="3200" b="0" err="1">
                <a:latin typeface="Arial"/>
                <a:cs typeface="Arial"/>
              </a:rPr>
              <a:t>백엔드</a:t>
            </a:r>
            <a:r>
              <a:rPr lang="ko-KR" sz="3200" b="0">
                <a:latin typeface="Arial"/>
                <a:cs typeface="Arial"/>
              </a:rPr>
              <a:t> 유지보수 경험 </a:t>
            </a:r>
            <a:r>
              <a:rPr lang="en-US" altLang="ko-KR" sz="3200" b="0">
                <a:latin typeface="Arial"/>
                <a:cs typeface="Arial"/>
              </a:rPr>
              <a:t>,SW innovation </a:t>
            </a:r>
            <a:r>
              <a:rPr lang="ko-KR" sz="3200" b="0">
                <a:latin typeface="Arial"/>
                <a:cs typeface="Arial"/>
              </a:rPr>
              <a:t>창업 </a:t>
            </a:r>
            <a:r>
              <a:rPr lang="ko-KR" sz="3200" b="0" err="1">
                <a:latin typeface="Arial"/>
                <a:cs typeface="Arial"/>
              </a:rPr>
              <a:t>해커톤</a:t>
            </a:r>
            <a:r>
              <a:rPr lang="ko-KR" sz="3200" b="0">
                <a:latin typeface="Arial"/>
                <a:cs typeface="Arial"/>
              </a:rPr>
              <a:t> 최우수상 수상</a:t>
            </a:r>
            <a:r>
              <a:rPr lang="en-US" altLang="ko-KR" sz="3200" b="0">
                <a:latin typeface="Arial"/>
                <a:cs typeface="Arial"/>
              </a:rPr>
              <a:t>,</a:t>
            </a:r>
            <a:r>
              <a:rPr lang="ko-KR" sz="3200" b="0">
                <a:latin typeface="Arial"/>
                <a:cs typeface="Arial"/>
              </a:rPr>
              <a:t>관광지 정보 제공 웹사이트 개발 경험</a:t>
            </a:r>
            <a:r>
              <a:rPr lang="en-US" altLang="ko-KR" sz="3200" b="0">
                <a:latin typeface="Arial"/>
                <a:cs typeface="Arial"/>
              </a:rPr>
              <a:t>, </a:t>
            </a:r>
            <a:r>
              <a:rPr lang="ko-KR" sz="3200" b="0">
                <a:latin typeface="Arial"/>
                <a:cs typeface="Arial"/>
              </a:rPr>
              <a:t>시스템 보안 역량 보유 </a:t>
            </a:r>
            <a:endParaRPr lang="ko-KR" sz="3200" b="0">
              <a:solidFill>
                <a:srgbClr val="000000"/>
              </a:solidFill>
              <a:latin typeface="Arial"/>
              <a:cs typeface="Arial"/>
            </a:endParaRPr>
          </a:p>
          <a:p>
            <a:pPr lvl="1">
              <a:buFont typeface="Arial"/>
            </a:pPr>
            <a:r>
              <a:rPr lang="ko-KR" sz="3600" err="1">
                <a:latin typeface="Arial"/>
                <a:cs typeface="Arial"/>
              </a:rPr>
              <a:t>이유민</a:t>
            </a:r>
            <a:r>
              <a:rPr lang="ko-KR" sz="3600">
                <a:latin typeface="Arial"/>
                <a:cs typeface="Arial"/>
              </a:rPr>
              <a:t> :</a:t>
            </a:r>
            <a:r>
              <a:rPr lang="ko-KR">
                <a:latin typeface="Arial"/>
                <a:cs typeface="Arial"/>
              </a:rPr>
              <a:t> </a:t>
            </a:r>
            <a:r>
              <a:rPr lang="ko-KR" sz="3200" b="0">
                <a:latin typeface="Arial"/>
                <a:cs typeface="Arial"/>
              </a:rPr>
              <a:t>웹페이지 </a:t>
            </a:r>
            <a:r>
              <a:rPr lang="ko-KR" sz="3200" b="0" err="1">
                <a:latin typeface="Arial"/>
                <a:cs typeface="Arial"/>
              </a:rPr>
              <a:t>프론트엔드</a:t>
            </a:r>
            <a:r>
              <a:rPr lang="ko-KR" sz="3200" b="0">
                <a:latin typeface="Arial"/>
                <a:cs typeface="Arial"/>
              </a:rPr>
              <a:t> 유지보수 경험, 재난 안전 정보 공유 웹 개발 및 디자인 경험, 자연어 처리 모델 개발 기술문서 발표</a:t>
            </a:r>
            <a:endParaRPr lang="en-US" altLang="ko-KR" sz="3200" b="0">
              <a:solidFill>
                <a:srgbClr val="000000"/>
              </a:solidFill>
              <a:latin typeface="Arial"/>
              <a:cs typeface="Arial"/>
            </a:endParaRPr>
          </a:p>
          <a:p>
            <a:pPr lvl="1">
              <a:buFont typeface="Arial"/>
            </a:pPr>
            <a:r>
              <a:rPr lang="ko-KR" altLang="en-US" sz="3600">
                <a:latin typeface="Arial"/>
                <a:cs typeface="Arial"/>
              </a:rPr>
              <a:t>이유진</a:t>
            </a:r>
            <a:r>
              <a:rPr lang="ko-KR" sz="3600">
                <a:latin typeface="Arial"/>
                <a:cs typeface="Arial"/>
              </a:rPr>
              <a:t>:</a:t>
            </a:r>
            <a:r>
              <a:rPr lang="ko-KR">
                <a:latin typeface="Arial"/>
                <a:cs typeface="Arial"/>
              </a:rPr>
              <a:t> </a:t>
            </a:r>
            <a:r>
              <a:rPr lang="ko-KR" altLang="en-US" sz="3200" b="0">
                <a:latin typeface="Arial"/>
                <a:cs typeface="Arial"/>
              </a:rPr>
              <a:t>보안 스터디 운영 경험, 국내 CTF 대회 출전, 부산 보안 연합 동아리 CTF 우승, </a:t>
            </a:r>
            <a:r>
              <a:rPr lang="ko-KR" altLang="en-US" sz="3200" b="0" err="1">
                <a:latin typeface="Arial"/>
                <a:cs typeface="Arial"/>
              </a:rPr>
              <a:t>로그라이크</a:t>
            </a:r>
            <a:r>
              <a:rPr lang="ko-KR" altLang="en-US" sz="3200" b="0">
                <a:latin typeface="Arial"/>
                <a:cs typeface="Arial"/>
              </a:rPr>
              <a:t> 게임 개발 기술문서 발표, 게임 통계 분석 웹 개발 및 디자인 경험</a:t>
            </a:r>
          </a:p>
          <a:p>
            <a:pPr lvl="1">
              <a:buFont typeface="Arial"/>
            </a:pPr>
            <a:r>
              <a:rPr lang="ko-KR" sz="3600" err="1">
                <a:latin typeface="Arial"/>
                <a:cs typeface="Arial"/>
              </a:rPr>
              <a:t>김진목</a:t>
            </a:r>
            <a:r>
              <a:rPr lang="ko-KR" sz="3600">
                <a:latin typeface="Arial"/>
                <a:cs typeface="Arial"/>
              </a:rPr>
              <a:t> :</a:t>
            </a:r>
            <a:r>
              <a:rPr lang="ko-KR">
                <a:latin typeface="Arial"/>
                <a:cs typeface="Arial"/>
              </a:rPr>
              <a:t> </a:t>
            </a:r>
            <a:r>
              <a:rPr lang="ko-KR" altLang="en-US" sz="3200" b="0" err="1">
                <a:latin typeface="Arial"/>
                <a:cs typeface="Arial"/>
              </a:rPr>
              <a:t>풀스택</a:t>
            </a:r>
            <a:r>
              <a:rPr lang="ko-KR" altLang="en-US" sz="3200" b="0">
                <a:latin typeface="Arial"/>
                <a:cs typeface="Arial"/>
              </a:rPr>
              <a:t> 개발 1인 프로젝트 진행, </a:t>
            </a:r>
            <a:r>
              <a:rPr lang="ko-KR" altLang="en-US" sz="3200" b="0" err="1">
                <a:latin typeface="Arial"/>
                <a:cs typeface="Arial"/>
              </a:rPr>
              <a:t>디스코드</a:t>
            </a:r>
            <a:r>
              <a:rPr lang="ko-KR" altLang="en-US" sz="3200" b="0">
                <a:latin typeface="Arial"/>
                <a:cs typeface="Arial"/>
              </a:rPr>
              <a:t> 봇 개발 경험, 리눅스 서버 유지보수 경험</a:t>
            </a:r>
          </a:p>
          <a:p>
            <a:pPr lvl="1">
              <a:buFont typeface="Arial"/>
            </a:pPr>
            <a:r>
              <a:rPr lang="ko-KR" sz="3600" err="1">
                <a:latin typeface="Arial"/>
                <a:cs typeface="Arial"/>
              </a:rPr>
              <a:t>박혜린</a:t>
            </a:r>
            <a:r>
              <a:rPr lang="ko-KR" sz="3600">
                <a:latin typeface="Arial"/>
                <a:cs typeface="Arial"/>
              </a:rPr>
              <a:t> : </a:t>
            </a:r>
            <a:r>
              <a:rPr lang="ko-KR" sz="3200" b="0">
                <a:latin typeface="Arial"/>
                <a:cs typeface="Arial"/>
              </a:rPr>
              <a:t>리더십역량 보유</a:t>
            </a:r>
            <a:r>
              <a:rPr lang="en-US" altLang="ko-KR" sz="3200" b="0">
                <a:latin typeface="Arial"/>
                <a:cs typeface="Arial"/>
              </a:rPr>
              <a:t>,</a:t>
            </a:r>
            <a:r>
              <a:rPr lang="ko-KR" sz="3200" b="0">
                <a:latin typeface="Arial"/>
                <a:cs typeface="Arial"/>
              </a:rPr>
              <a:t> 집단 내 갈등 해결 경험 다수, 마케팅 역량 보유, 디자인 경험</a:t>
            </a:r>
            <a:endParaRPr lang="en-US" altLang="ko-KR" sz="3200" b="0">
              <a:solidFill>
                <a:srgbClr val="000000"/>
              </a:solidFill>
              <a:latin typeface="Arial"/>
              <a:cs typeface="Arial"/>
            </a:endParaRPr>
          </a:p>
          <a:p>
            <a:endParaRPr lang="ko-KR" altLang="en-US"/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70FF0B9-2E63-353B-8E9E-A2A03F95080F}"/>
              </a:ext>
            </a:extLst>
          </p:cNvPr>
          <p:cNvSpPr txBox="1">
            <a:spLocks/>
          </p:cNvSpPr>
          <p:nvPr/>
        </p:nvSpPr>
        <p:spPr>
          <a:xfrm>
            <a:off x="1203279" y="431795"/>
            <a:ext cx="17237121" cy="795437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/>
              <a:t>4. </a:t>
            </a:r>
            <a:r>
              <a:rPr lang="ko-KR" altLang="en-US"/>
              <a:t>팀 구성 및 보유역량</a:t>
            </a:r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8D28BF73-416E-843B-066E-4D600BA782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24306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08"/>
    </mc:Choice>
    <mc:Fallback xmlns="">
      <p:transition spd="slow" advTm="14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B0621-D42C-4FBB-A279-70C8B8603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80" y="279395"/>
            <a:ext cx="5256674" cy="795437"/>
          </a:xfrm>
        </p:spPr>
        <p:txBody>
          <a:bodyPr/>
          <a:lstStyle/>
          <a:p>
            <a:r>
              <a:rPr lang="en-US" altLang="ko-KR"/>
              <a:t>1. </a:t>
            </a:r>
            <a:r>
              <a:rPr lang="ko-KR" altLang="en-US"/>
              <a:t>프로젝트 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41332D-FC04-4EF6-A495-1FC1FEF939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0880" y="1318399"/>
            <a:ext cx="16309074" cy="7858125"/>
          </a:xfrm>
        </p:spPr>
        <p:txBody>
          <a:bodyPr lIns="91440" tIns="45720" rIns="91440" bIns="45720" anchor="ctr"/>
          <a:lstStyle/>
          <a:p>
            <a:r>
              <a:rPr lang="en-US" altLang="ko-KR"/>
              <a:t> P-BUD (</a:t>
            </a:r>
            <a:r>
              <a:rPr lang="en-US" altLang="ko-KR" err="1"/>
              <a:t>피벗</a:t>
            </a:r>
            <a:r>
              <a:rPr lang="en-US" altLang="ko-KR"/>
              <a:t>)</a:t>
            </a:r>
          </a:p>
          <a:p>
            <a:pPr lvl="1"/>
            <a:r>
              <a:rPr lang="ko-KR" altLang="en-US" sz="3600"/>
              <a:t>사기 예방과 편의성에 중점을 둔 부산대 학생 전용 중고 거래 및 커뮤니티 플랫폼 개발</a:t>
            </a:r>
          </a:p>
          <a:p>
            <a:pPr marL="457200" lvl="1" indent="0">
              <a:buNone/>
            </a:pPr>
            <a:endParaRPr lang="en-US" altLang="ko-KR"/>
          </a:p>
          <a:p>
            <a:pPr>
              <a:buFontTx/>
              <a:buChar char="•"/>
            </a:pPr>
            <a:r>
              <a:rPr lang="en-US" altLang="ko-KR"/>
              <a:t> </a:t>
            </a:r>
            <a:r>
              <a:rPr lang="ko-KR" altLang="en-US"/>
              <a:t>개발 배경 및 동기</a:t>
            </a:r>
            <a:endParaRPr lang="ko-KR" altLang="en-US">
              <a:cs typeface="+mj-ea"/>
            </a:endParaRPr>
          </a:p>
          <a:p>
            <a:pPr lvl="1">
              <a:lnSpc>
                <a:spcPct val="150000"/>
              </a:lnSpc>
            </a:pPr>
            <a:r>
              <a:rPr lang="ko-KR" altLang="en-US" sz="3600">
                <a:cs typeface="+mj-ea"/>
              </a:rPr>
              <a:t>대학생 커뮤니티 '</a:t>
            </a:r>
            <a:r>
              <a:rPr lang="ko-KR" altLang="en-US" sz="3600" err="1">
                <a:cs typeface="+mj-ea"/>
              </a:rPr>
              <a:t>에브리타임'에</a:t>
            </a:r>
            <a:r>
              <a:rPr lang="ko-KR" altLang="en-US" sz="3600">
                <a:cs typeface="+mj-ea"/>
              </a:rPr>
              <a:t> 있는 중고 서적 및 물품 거래 게시판 이용 중, 부산대 학생에게 보다 친절한 중고 거래 플랫폼의 필요성 인식.</a:t>
            </a:r>
            <a:endParaRPr lang="en-US" altLang="ko-KR" sz="3600">
              <a:cs typeface="+mj-ea"/>
            </a:endParaRPr>
          </a:p>
          <a:p>
            <a:pPr lvl="1">
              <a:lnSpc>
                <a:spcPct val="150000"/>
              </a:lnSpc>
            </a:pPr>
            <a:r>
              <a:rPr lang="ko-KR" altLang="en-US" sz="3600">
                <a:latin typeface="나눔바른고딕"/>
                <a:ea typeface="나눔바른고딕"/>
                <a:cs typeface="+mj-ea"/>
              </a:rPr>
              <a:t>중고 거래 사기율을 줄이고 편리한 중고 거래 경험 제공을 위함.</a:t>
            </a:r>
            <a:endParaRPr lang="en-US" altLang="ko-KR" sz="3600">
              <a:latin typeface="나눔바른고딕"/>
              <a:ea typeface="나눔바른고딕"/>
              <a:cs typeface="+mj-ea"/>
            </a:endParaRPr>
          </a:p>
          <a:p>
            <a:pPr lvl="1">
              <a:lnSpc>
                <a:spcPct val="150000"/>
              </a:lnSpc>
            </a:pPr>
            <a:r>
              <a:rPr lang="ko-KR" altLang="en-US" sz="3600"/>
              <a:t>기존 대학생 커뮤니티를 사용하며 느꼈던 번거로운 상황 해소를 위함.</a:t>
            </a:r>
            <a:endParaRPr lang="en-US" altLang="ko-KR" sz="3600"/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199144DD-2601-7593-92FF-0ABAF4DEFE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8496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654"/>
    </mc:Choice>
    <mc:Fallback xmlns="">
      <p:transition spd="slow" advTm="89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latin typeface="나눔바른고딕"/>
                <a:ea typeface="나눔바른고딕"/>
              </a:rPr>
              <a:t>2. </a:t>
            </a:r>
            <a:r>
              <a:rPr lang="ko-KR" altLang="en-US">
                <a:latin typeface="나눔바른고딕"/>
                <a:ea typeface="나눔바른고딕"/>
              </a:rPr>
              <a:t>실현 및 구체화 계획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0879" y="1686858"/>
            <a:ext cx="16309074" cy="8170846"/>
          </a:xfrm>
        </p:spPr>
        <p:txBody>
          <a:bodyPr lIns="91440" tIns="45720" rIns="91440" bIns="45720" anchor="t"/>
          <a:lstStyle/>
          <a:p>
            <a:r>
              <a:rPr lang="en-US" altLang="ko-KR"/>
              <a:t> 2.1 </a:t>
            </a:r>
            <a:r>
              <a:rPr lang="ko-KR" altLang="en-US"/>
              <a:t>개발목표</a:t>
            </a:r>
            <a:endParaRPr lang="en-US" altLang="ko-KR"/>
          </a:p>
          <a:p>
            <a:pPr lvl="1"/>
            <a:r>
              <a:rPr lang="ko-KR" altLang="en-US"/>
              <a:t>신뢰성 보장 </a:t>
            </a:r>
            <a:endParaRPr lang="en-US" altLang="ko-KR"/>
          </a:p>
          <a:p>
            <a:pPr lvl="2"/>
            <a:r>
              <a:rPr lang="ko-KR" altLang="en-US" b="0">
                <a:latin typeface="+mj-ea"/>
                <a:ea typeface="+mj-ea"/>
              </a:rPr>
              <a:t>사용자 간의 신뢰성보장이 가능한 환경 제공 </a:t>
            </a:r>
          </a:p>
          <a:p>
            <a:pPr lvl="1"/>
            <a:r>
              <a:rPr lang="ko-KR" altLang="en-US"/>
              <a:t>사기 예방 및 대응 시스템 구축</a:t>
            </a:r>
            <a:endParaRPr lang="en-US" altLang="ko-KR"/>
          </a:p>
          <a:p>
            <a:pPr lvl="2"/>
            <a:r>
              <a:rPr lang="ko-KR" altLang="en-US" b="0">
                <a:latin typeface="+mj-ea"/>
                <a:ea typeface="+mj-ea"/>
              </a:rPr>
              <a:t>사기 의심 거래 탐지 실시간 탐지 및 구매자에게 경고 </a:t>
            </a:r>
            <a:r>
              <a:rPr lang="ko-KR" altLang="en-US" b="0" err="1">
                <a:latin typeface="+mj-ea"/>
                <a:ea typeface="+mj-ea"/>
              </a:rPr>
              <a:t>메세지</a:t>
            </a:r>
            <a:r>
              <a:rPr lang="ko-KR" altLang="en-US" b="0">
                <a:latin typeface="+mj-ea"/>
                <a:ea typeface="+mj-ea"/>
              </a:rPr>
              <a:t> 발송</a:t>
            </a:r>
          </a:p>
          <a:p>
            <a:pPr lvl="1"/>
            <a:r>
              <a:rPr lang="ko-KR" altLang="en-US"/>
              <a:t>사용자 친화적 인터페이스</a:t>
            </a:r>
          </a:p>
          <a:p>
            <a:pPr lvl="1"/>
            <a:r>
              <a:rPr lang="ko-KR" altLang="en-US"/>
              <a:t>거래 편의성 증대</a:t>
            </a:r>
            <a:endParaRPr lang="en-US" altLang="ko-KR"/>
          </a:p>
          <a:p>
            <a:pPr lvl="2"/>
            <a:r>
              <a:rPr lang="ko-KR" altLang="en-US" b="0">
                <a:latin typeface="+mj-ea"/>
                <a:ea typeface="+mj-ea"/>
              </a:rPr>
              <a:t>검색</a:t>
            </a:r>
            <a:r>
              <a:rPr lang="en-US" altLang="ko-KR" b="0">
                <a:latin typeface="+mj-ea"/>
                <a:ea typeface="+mj-ea"/>
              </a:rPr>
              <a:t>, </a:t>
            </a:r>
            <a:r>
              <a:rPr lang="ko-KR" altLang="en-US" b="0">
                <a:latin typeface="+mj-ea"/>
                <a:ea typeface="+mj-ea"/>
              </a:rPr>
              <a:t>매칭</a:t>
            </a:r>
            <a:r>
              <a:rPr lang="en-US" altLang="ko-KR" b="0">
                <a:latin typeface="+mj-ea"/>
                <a:ea typeface="+mj-ea"/>
              </a:rPr>
              <a:t>,</a:t>
            </a:r>
            <a:r>
              <a:rPr lang="ko-KR" altLang="en-US" b="0">
                <a:latin typeface="+mj-ea"/>
                <a:ea typeface="+mj-ea"/>
              </a:rPr>
              <a:t> 거래시간 및 장소 결정 등의 거래 전 과정의 진행을 보다 </a:t>
            </a:r>
            <a:r>
              <a:rPr lang="ko-KR" altLang="en-US" b="0" err="1">
                <a:latin typeface="+mj-ea"/>
                <a:ea typeface="+mj-ea"/>
              </a:rPr>
              <a:t>원활토록</a:t>
            </a:r>
            <a:r>
              <a:rPr lang="ko-KR" altLang="en-US" b="0">
                <a:latin typeface="+mj-ea"/>
                <a:ea typeface="+mj-ea"/>
              </a:rPr>
              <a:t> 함</a:t>
            </a:r>
            <a:r>
              <a:rPr lang="en-US" altLang="ko-KR" b="0">
                <a:latin typeface="+mj-ea"/>
                <a:ea typeface="+mj-ea"/>
              </a:rPr>
              <a:t>.</a:t>
            </a:r>
          </a:p>
          <a:p>
            <a:pPr lvl="1"/>
            <a:r>
              <a:rPr lang="ko-KR" altLang="en-US"/>
              <a:t>부가적인 기능 제공</a:t>
            </a:r>
            <a:endParaRPr lang="en-US" altLang="ko-KR"/>
          </a:p>
          <a:p>
            <a:pPr lvl="2"/>
            <a:r>
              <a:rPr lang="ko-KR" altLang="en-US" b="0">
                <a:latin typeface="+mj-ea"/>
                <a:ea typeface="+mj-ea"/>
              </a:rPr>
              <a:t>룸메이트 매칭</a:t>
            </a:r>
            <a:r>
              <a:rPr lang="en-US" altLang="ko-KR" b="0">
                <a:latin typeface="+mj-ea"/>
                <a:ea typeface="+mj-ea"/>
              </a:rPr>
              <a:t>, </a:t>
            </a:r>
            <a:r>
              <a:rPr lang="ko-KR" altLang="en-US" b="0">
                <a:latin typeface="+mj-ea"/>
                <a:ea typeface="+mj-ea"/>
              </a:rPr>
              <a:t>맛집 지도 관리 및 조회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ko-KR"/>
          </a:p>
          <a:p>
            <a:pPr marL="0" indent="0">
              <a:buFontTx/>
              <a:buNone/>
            </a:pPr>
            <a:endParaRPr lang="ko-KR" altLang="en-US">
              <a:solidFill>
                <a:srgbClr val="2F5597"/>
              </a:solidFill>
            </a:endParaRPr>
          </a:p>
          <a:p>
            <a:pPr marL="457200" lvl="1" indent="0">
              <a:buNone/>
            </a:pPr>
            <a:r>
              <a:rPr lang="en-US" altLang="ko-KR"/>
              <a:t>				</a:t>
            </a:r>
            <a:r>
              <a:rPr lang="ko-KR" altLang="en-US"/>
              <a:t> </a:t>
            </a:r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D1C2A7C3-5AE4-9A8D-2BAD-A9D910D863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46912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229"/>
    </mc:Choice>
    <mc:Fallback xmlns="">
      <p:transition spd="slow" advTm="44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8023" y="1566936"/>
            <a:ext cx="16952308" cy="8236631"/>
          </a:xfrm>
        </p:spPr>
        <p:txBody>
          <a:bodyPr lIns="91440" tIns="45720" rIns="91440" bIns="45720" anchor="t"/>
          <a:lstStyle/>
          <a:p>
            <a:r>
              <a:rPr lang="en-US" altLang="ko-KR" sz="3600"/>
              <a:t> 2.2 </a:t>
            </a:r>
            <a:r>
              <a:rPr lang="ko-KR" altLang="en-US" sz="3600"/>
              <a:t>세부 내용</a:t>
            </a:r>
            <a:endParaRPr lang="en-US" altLang="ko-KR" sz="3600"/>
          </a:p>
          <a:p>
            <a:pPr lvl="1"/>
            <a:r>
              <a:rPr lang="ko-KR" altLang="en-US" sz="3600"/>
              <a:t>가</a:t>
            </a:r>
            <a:r>
              <a:rPr lang="en-US" altLang="ko-KR" sz="3600"/>
              <a:t>. </a:t>
            </a:r>
            <a:r>
              <a:rPr lang="ko-KR" altLang="en-US" sz="3600"/>
              <a:t>요구사항 분석</a:t>
            </a:r>
            <a:endParaRPr lang="en-US" altLang="ko-KR" sz="3600"/>
          </a:p>
          <a:p>
            <a:pPr lvl="2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사용자 인증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3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최초 회원 가입 시 모바일 학생증 </a:t>
            </a:r>
            <a:r>
              <a:rPr lang="ko-KR" altLang="en-US" err="1">
                <a:solidFill>
                  <a:schemeClr val="tx1"/>
                </a:solidFill>
                <a:latin typeface="+mj-ea"/>
                <a:ea typeface="+mj-ea"/>
                <a:cs typeface="+mn-lt"/>
              </a:rPr>
              <a:t>캡처본을</a:t>
            </a:r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 업로드하여 부산대 학생임을 인증</a:t>
            </a:r>
            <a:r>
              <a:rPr lang="en-US" altLang="ko-KR">
                <a:solidFill>
                  <a:schemeClr val="tx1"/>
                </a:solidFill>
                <a:latin typeface="+mj-ea"/>
                <a:ea typeface="+mj-ea"/>
                <a:cs typeface="+mn-lt"/>
              </a:rPr>
              <a:t>, </a:t>
            </a:r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주기적 인증 요구</a:t>
            </a:r>
            <a:endParaRPr lang="en-US" altLang="ko-KR" sz="2400">
              <a:solidFill>
                <a:schemeClr val="tx1"/>
              </a:solidFill>
            </a:endParaRPr>
          </a:p>
          <a:p>
            <a:pPr lvl="2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사기 예방 </a:t>
            </a:r>
            <a:r>
              <a:rPr lang="en-US" altLang="ko-KR">
                <a:solidFill>
                  <a:schemeClr val="tx1"/>
                </a:solidFill>
                <a:latin typeface="+mj-ea"/>
                <a:ea typeface="+mj-ea"/>
                <a:cs typeface="+mn-lt"/>
              </a:rPr>
              <a:t>&amp; </a:t>
            </a:r>
            <a:r>
              <a:rPr lang="ko-KR" altLang="en-US" err="1">
                <a:solidFill>
                  <a:schemeClr val="tx1"/>
                </a:solidFill>
                <a:latin typeface="+mj-ea"/>
                <a:ea typeface="+mj-ea"/>
                <a:cs typeface="+mn-lt"/>
              </a:rPr>
              <a:t>패널티</a:t>
            </a:r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 부여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3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사기범 의심 조건을 정도 이상 만족하는 판매자의 경우 구매자에게 주의 메시지 전달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3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사기 신고 이력이 있는 판매자에게 </a:t>
            </a:r>
            <a:r>
              <a:rPr lang="ko-KR" altLang="en-US" err="1">
                <a:solidFill>
                  <a:schemeClr val="tx1"/>
                </a:solidFill>
                <a:latin typeface="+mj-ea"/>
                <a:ea typeface="+mj-ea"/>
                <a:cs typeface="+mn-lt"/>
              </a:rPr>
              <a:t>패널티</a:t>
            </a:r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 부여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2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거래 편의성 증대</a:t>
            </a:r>
            <a:endParaRPr lang="en-US" altLang="ko-KR" b="0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3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시간표 대조하여 거래 가능 시간 추천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3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거래하기 </a:t>
            </a:r>
            <a:r>
              <a:rPr lang="ko-KR" altLang="en-US" err="1">
                <a:solidFill>
                  <a:schemeClr val="tx1"/>
                </a:solidFill>
                <a:latin typeface="+mj-ea"/>
                <a:ea typeface="+mj-ea"/>
                <a:cs typeface="+mn-lt"/>
              </a:rPr>
              <a:t>n분</a:t>
            </a:r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 전 서로의 위치를 지도상에 공유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3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해당물품의 정가 및 평균시세를 함께 나타냄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</p:txBody>
      </p:sp>
      <p:pic>
        <p:nvPicPr>
          <p:cNvPr id="18" name="오디오 17">
            <a:hlinkClick r:id="" action="ppaction://media"/>
            <a:extLst>
              <a:ext uri="{FF2B5EF4-FFF2-40B4-BE49-F238E27FC236}">
                <a16:creationId xmlns:a16="http://schemas.microsoft.com/office/drawing/2014/main" id="{F406AF6A-42CF-2AD4-4CEE-5614A8FA10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3480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964"/>
    </mc:Choice>
    <mc:Fallback xmlns="">
      <p:transition spd="slow" advTm="79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2934" y="1746818"/>
            <a:ext cx="16952308" cy="7858125"/>
          </a:xfrm>
        </p:spPr>
        <p:txBody>
          <a:bodyPr lIns="91440" tIns="45720" rIns="91440" bIns="45720" anchor="t"/>
          <a:lstStyle/>
          <a:p>
            <a:r>
              <a:rPr lang="en-US" altLang="ko-KR" sz="3600"/>
              <a:t> 2.2 </a:t>
            </a:r>
            <a:r>
              <a:rPr lang="ko-KR" altLang="en-US" sz="3600"/>
              <a:t>세부 내용</a:t>
            </a:r>
            <a:endParaRPr lang="en-US" altLang="ko-KR" sz="3600"/>
          </a:p>
          <a:p>
            <a:pPr lvl="1"/>
            <a:r>
              <a:rPr lang="ko-KR" altLang="en-US" sz="3600"/>
              <a:t>가</a:t>
            </a:r>
            <a:r>
              <a:rPr lang="en-US" altLang="ko-KR" sz="3600"/>
              <a:t>. </a:t>
            </a:r>
            <a:r>
              <a:rPr lang="ko-KR" altLang="en-US" sz="3600"/>
              <a:t>요구사항 분석</a:t>
            </a:r>
            <a:endParaRPr lang="en-US" altLang="ko-KR" sz="3600">
              <a:latin typeface="+mn-lt"/>
              <a:ea typeface="+mn-ea"/>
            </a:endParaRPr>
          </a:p>
          <a:p>
            <a:pPr lvl="2"/>
            <a:r>
              <a:rPr lang="en-US" altLang="ko-KR">
                <a:solidFill>
                  <a:srgbClr val="2F5597"/>
                </a:solidFill>
                <a:latin typeface="+mj-ea"/>
                <a:ea typeface="+mj-ea"/>
                <a:cs typeface="+mn-lt"/>
              </a:rPr>
              <a:t> </a:t>
            </a:r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룸메이트 매칭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3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사용자에게 입력 받은 룸메이트 체크리스트를 기반으로 룸메이트 추천 및 매칭 기능 제공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2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 맛집 지도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3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자신만의 지도에 인근 맛집 정보를 기록하고</a:t>
            </a:r>
            <a:r>
              <a:rPr lang="en-US" altLang="ko-KR">
                <a:solidFill>
                  <a:schemeClr val="tx1"/>
                </a:solidFill>
                <a:latin typeface="+mj-ea"/>
                <a:ea typeface="+mj-ea"/>
                <a:cs typeface="+mn-lt"/>
              </a:rPr>
              <a:t>, </a:t>
            </a:r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카테고리별로 열람 가능하도록 함</a:t>
            </a:r>
            <a:r>
              <a:rPr lang="en-US" altLang="ko-KR">
                <a:solidFill>
                  <a:schemeClr val="tx1"/>
                </a:solidFill>
                <a:latin typeface="+mj-ea"/>
                <a:ea typeface="+mj-ea"/>
                <a:cs typeface="+mn-lt"/>
              </a:rPr>
              <a:t>.</a:t>
            </a:r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 </a:t>
            </a:r>
            <a:endParaRPr lang="en-US" altLang="ko-KR">
              <a:solidFill>
                <a:schemeClr val="tx1"/>
              </a:solidFill>
              <a:latin typeface="+mj-ea"/>
              <a:ea typeface="+mj-ea"/>
              <a:cs typeface="+mn-lt"/>
            </a:endParaRPr>
          </a:p>
          <a:p>
            <a:pPr lvl="3"/>
            <a:r>
              <a:rPr lang="ko-KR" altLang="en-US">
                <a:solidFill>
                  <a:schemeClr val="tx1"/>
                </a:solidFill>
                <a:latin typeface="+mj-ea"/>
                <a:ea typeface="+mj-ea"/>
                <a:cs typeface="+mn-lt"/>
              </a:rPr>
              <a:t>다른 사람의 평점 및 후기를 지도에서 열람할 수 있음</a:t>
            </a:r>
            <a:r>
              <a:rPr lang="en-US" altLang="ko-KR">
                <a:solidFill>
                  <a:schemeClr val="tx1"/>
                </a:solidFill>
                <a:latin typeface="+mj-ea"/>
                <a:ea typeface="+mj-ea"/>
                <a:cs typeface="+mn-lt"/>
              </a:rPr>
              <a:t>.</a:t>
            </a: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9DAB4280-C949-680C-BAC6-C0B46CF754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004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119"/>
    </mc:Choice>
    <mc:Fallback xmlns="">
      <p:transition spd="slow" advTm="33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/>
          <a:lstStyle/>
          <a:p>
            <a:r>
              <a:rPr lang="en-US" altLang="ko-KR"/>
              <a:t> 2.2 </a:t>
            </a:r>
            <a:r>
              <a:rPr lang="ko-KR" altLang="en-US"/>
              <a:t>세부 내용</a:t>
            </a:r>
            <a:endParaRPr lang="en-US" altLang="ko-KR"/>
          </a:p>
          <a:p>
            <a:pPr lvl="1"/>
            <a:r>
              <a:rPr lang="ko-KR" altLang="en-US" sz="3600"/>
              <a:t>나</a:t>
            </a:r>
            <a:r>
              <a:rPr lang="en-US" altLang="ko-KR" sz="3600"/>
              <a:t>. </a:t>
            </a:r>
            <a:r>
              <a:rPr lang="ko-KR" altLang="en-US" sz="3600"/>
              <a:t>제한사항 및 대책</a:t>
            </a:r>
          </a:p>
          <a:p>
            <a:pPr lvl="2"/>
            <a:r>
              <a:rPr lang="ko-KR" altLang="en-US" sz="3200">
                <a:solidFill>
                  <a:schemeClr val="tx1"/>
                </a:solidFill>
                <a:latin typeface="+mj-ea"/>
                <a:ea typeface="+mj-ea"/>
              </a:rPr>
              <a:t>초기 사용자 확보의 어려움과 신뢰 부족 </a:t>
            </a:r>
            <a:endParaRPr lang="en-US" altLang="ko-KR" sz="3200">
              <a:solidFill>
                <a:schemeClr val="tx1"/>
              </a:solidFill>
              <a:latin typeface="+mj-ea"/>
              <a:ea typeface="+mj-ea"/>
            </a:endParaRPr>
          </a:p>
          <a:p>
            <a:pPr lvl="3"/>
            <a:r>
              <a:rPr lang="ko-KR" altLang="en-US" sz="2400">
                <a:solidFill>
                  <a:schemeClr val="tx1"/>
                </a:solidFill>
                <a:latin typeface="+mj-ea"/>
                <a:ea typeface="+mj-ea"/>
              </a:rPr>
              <a:t>소셜 미디어 및 학교 내 홍보 활동 </a:t>
            </a:r>
            <a:endParaRPr lang="en-US" altLang="ko-KR" sz="2400">
              <a:solidFill>
                <a:schemeClr val="tx1"/>
              </a:solidFill>
              <a:latin typeface="+mj-ea"/>
              <a:ea typeface="+mj-ea"/>
            </a:endParaRPr>
          </a:p>
          <a:p>
            <a:pPr lvl="3"/>
            <a:r>
              <a:rPr lang="ko-KR" altLang="en-US" sz="2400">
                <a:solidFill>
                  <a:schemeClr val="tx1"/>
                </a:solidFill>
                <a:latin typeface="+mj-ea"/>
                <a:ea typeface="+mj-ea"/>
              </a:rPr>
              <a:t>철저한 사용자 인증 시스템 도입</a:t>
            </a:r>
          </a:p>
          <a:p>
            <a:pPr lvl="2"/>
            <a:r>
              <a:rPr lang="ko-KR" altLang="en-US" sz="3200">
                <a:solidFill>
                  <a:schemeClr val="tx1"/>
                </a:solidFill>
                <a:latin typeface="+mj-ea"/>
                <a:ea typeface="+mj-ea"/>
              </a:rPr>
              <a:t>인증용 학생증 업로드 관련 사용자 개인정보 유출 가능성 존재</a:t>
            </a:r>
            <a:endParaRPr lang="en-US" altLang="ko-KR" sz="3200">
              <a:solidFill>
                <a:schemeClr val="tx1"/>
              </a:solidFill>
              <a:latin typeface="+mj-ea"/>
              <a:ea typeface="+mj-ea"/>
            </a:endParaRPr>
          </a:p>
          <a:p>
            <a:pPr lvl="3"/>
            <a:r>
              <a:rPr lang="ko-KR" altLang="en-US" sz="2800">
                <a:solidFill>
                  <a:schemeClr val="tx1"/>
                </a:solidFill>
                <a:latin typeface="+mj-ea"/>
                <a:ea typeface="+mj-ea"/>
              </a:rPr>
              <a:t> </a:t>
            </a:r>
            <a:r>
              <a:rPr lang="ko-KR" altLang="en-US" sz="2400">
                <a:solidFill>
                  <a:schemeClr val="tx1"/>
                </a:solidFill>
                <a:latin typeface="+mj-ea"/>
                <a:ea typeface="+mj-ea"/>
              </a:rPr>
              <a:t>저장소 마련 후 암호를 걸어 개인정보 관리</a:t>
            </a:r>
            <a:endParaRPr lang="en-US" altLang="ko-KR" sz="2400">
              <a:solidFill>
                <a:schemeClr val="tx1"/>
              </a:solidFill>
              <a:latin typeface="+mj-ea"/>
              <a:ea typeface="+mj-ea"/>
            </a:endParaRPr>
          </a:p>
          <a:p>
            <a:pPr lvl="2"/>
            <a:r>
              <a:rPr lang="ko-KR" altLang="en-US" sz="3200">
                <a:solidFill>
                  <a:schemeClr val="tx1"/>
                </a:solidFill>
                <a:latin typeface="+mj-ea"/>
                <a:ea typeface="+mj-ea"/>
              </a:rPr>
              <a:t>플랫폼 유지 및 관리비용 부담</a:t>
            </a:r>
            <a:endParaRPr lang="en-US" altLang="ko-KR" sz="3200">
              <a:solidFill>
                <a:schemeClr val="tx1"/>
              </a:solidFill>
              <a:latin typeface="+mj-ea"/>
              <a:ea typeface="+mj-ea"/>
            </a:endParaRPr>
          </a:p>
          <a:p>
            <a:pPr lvl="3"/>
            <a:r>
              <a:rPr lang="ko-KR" altLang="en-US" sz="2400">
                <a:solidFill>
                  <a:schemeClr val="tx1"/>
                </a:solidFill>
                <a:latin typeface="+mj-ea"/>
                <a:ea typeface="+mj-ea"/>
              </a:rPr>
              <a:t>광고 및 프리미엄 서비스 도입을 통한 수익모델 구축</a:t>
            </a:r>
            <a:endParaRPr lang="en-US" altLang="ko-KR" sz="2400">
              <a:solidFill>
                <a:schemeClr val="tx1"/>
              </a:solidFill>
              <a:latin typeface="+mj-ea"/>
              <a:ea typeface="+mj-ea"/>
            </a:endParaRPr>
          </a:p>
          <a:p>
            <a:pPr lvl="2"/>
            <a:r>
              <a:rPr lang="ko-KR" altLang="en-US" sz="3200">
                <a:solidFill>
                  <a:schemeClr val="tx1"/>
                </a:solidFill>
                <a:latin typeface="+mj-ea"/>
                <a:ea typeface="+mj-ea"/>
              </a:rPr>
              <a:t>사용자 간의 분쟁 해결 문제 </a:t>
            </a:r>
            <a:r>
              <a:rPr lang="en-US" altLang="ko-KR" sz="3200"/>
              <a:t> </a:t>
            </a:r>
            <a:endParaRPr lang="en-US" altLang="ko-KR"/>
          </a:p>
          <a:p>
            <a:pPr lvl="3"/>
            <a:r>
              <a:rPr lang="ko-KR" altLang="en-US" sz="2400">
                <a:solidFill>
                  <a:schemeClr val="tx1"/>
                </a:solidFill>
                <a:latin typeface="+mj-ea"/>
                <a:ea typeface="+mj-ea"/>
              </a:rPr>
              <a:t>분쟁 해결 가이드라인 및 </a:t>
            </a:r>
            <a:r>
              <a:rPr lang="en-US" altLang="ko-KR" sz="2400">
                <a:solidFill>
                  <a:schemeClr val="tx1"/>
                </a:solidFill>
                <a:latin typeface="+mj-ea"/>
                <a:ea typeface="+mj-ea"/>
              </a:rPr>
              <a:t>FAQ</a:t>
            </a:r>
            <a:r>
              <a:rPr lang="ko-KR" altLang="en-US" sz="2400">
                <a:solidFill>
                  <a:schemeClr val="tx1"/>
                </a:solidFill>
                <a:latin typeface="+mj-ea"/>
                <a:ea typeface="+mj-ea"/>
              </a:rPr>
              <a:t>제공</a:t>
            </a:r>
          </a:p>
          <a:p>
            <a:pPr lvl="3"/>
            <a:r>
              <a:rPr lang="ko-KR" altLang="en-US" sz="2400">
                <a:solidFill>
                  <a:schemeClr val="tx1"/>
                </a:solidFill>
                <a:latin typeface="+mj-ea"/>
                <a:ea typeface="+mj-ea"/>
              </a:rPr>
              <a:t>신고 접수 및 처리 절차를 명확히 하여 신속한 대응</a:t>
            </a: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ECA8DE84-60F7-D37A-6AA8-7AB053C6FC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84145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31"/>
    </mc:Choice>
    <mc:Fallback xmlns="">
      <p:transition spd="slow" advTm="40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/>
          <a:lstStyle/>
          <a:p>
            <a:r>
              <a:rPr lang="en-US" altLang="ko-KR"/>
              <a:t>2.2 </a:t>
            </a:r>
            <a:r>
              <a:rPr lang="ko-KR" altLang="en-US"/>
              <a:t>세부 내용</a:t>
            </a:r>
            <a:endParaRPr lang="en-US" altLang="ko-KR"/>
          </a:p>
          <a:p>
            <a:pPr lvl="1"/>
            <a:r>
              <a:rPr lang="ko-KR" altLang="en-US" sz="3600"/>
              <a:t>나</a:t>
            </a:r>
            <a:r>
              <a:rPr lang="en-US" altLang="ko-KR" sz="3600"/>
              <a:t>. </a:t>
            </a:r>
            <a:r>
              <a:rPr lang="ko-KR" altLang="en-US" sz="3600"/>
              <a:t>개발 환경</a:t>
            </a:r>
            <a:endParaRPr lang="en-US" altLang="ko-KR" sz="3600"/>
          </a:p>
          <a:p>
            <a:pPr lvl="2">
              <a:buFont typeface="나눔바른고딕" panose="020B0604020202020204" pitchFamily="34" charset="0"/>
              <a:buChar char="◦"/>
            </a:pPr>
            <a:r>
              <a:rPr lang="ko-KR" sz="3200">
                <a:latin typeface="Arial"/>
                <a:ea typeface="나눔바른고딕"/>
                <a:cs typeface="Arial"/>
              </a:rPr>
              <a:t>환경</a:t>
            </a:r>
            <a:endParaRPr lang="en-US" altLang="ko-KR" sz="3200" b="0">
              <a:solidFill>
                <a:srgbClr val="000000"/>
              </a:solidFill>
              <a:latin typeface="Arial"/>
              <a:ea typeface="나눔바른고딕"/>
              <a:cs typeface="Arial"/>
            </a:endParaRPr>
          </a:p>
          <a:p>
            <a:pPr lvl="3">
              <a:buFont typeface="나눔바른고딕" panose="020B0604020202020204" pitchFamily="34" charset="0"/>
              <a:buChar char="▫"/>
            </a:pPr>
            <a:r>
              <a:rPr lang="ko-KR" sz="2800" b="1">
                <a:latin typeface="Arial"/>
                <a:ea typeface="나눔바른고딕"/>
                <a:cs typeface="Arial"/>
              </a:rPr>
              <a:t>개발 언어 :</a:t>
            </a:r>
            <a:r>
              <a:rPr lang="ko-KR" altLang="en-US" sz="2800" b="1">
                <a:latin typeface="Arial"/>
                <a:ea typeface="나눔바른고딕"/>
                <a:cs typeface="Arial"/>
              </a:rPr>
              <a:t> </a:t>
            </a:r>
            <a:endParaRPr lang="ko-KR" altLang="en-US" sz="2800" b="1">
              <a:solidFill>
                <a:srgbClr val="000000"/>
              </a:solidFill>
              <a:latin typeface="Arial"/>
              <a:ea typeface="나눔바른고딕"/>
              <a:cs typeface="Arial"/>
            </a:endParaRPr>
          </a:p>
          <a:p>
            <a:pPr lvl="4"/>
            <a:r>
              <a:rPr lang="ko-KR" sz="2400" b="1">
                <a:latin typeface="Arial"/>
                <a:ea typeface="나눔바른고딕"/>
                <a:cs typeface="Arial"/>
              </a:rPr>
              <a:t>HTML, </a:t>
            </a:r>
            <a:r>
              <a:rPr lang="ko-KR" sz="2400" b="1" err="1">
                <a:latin typeface="Arial"/>
                <a:ea typeface="나눔바른고딕"/>
                <a:cs typeface="Arial"/>
              </a:rPr>
              <a:t>JavaScript</a:t>
            </a:r>
            <a:r>
              <a:rPr lang="ko-KR" sz="2400" b="1">
                <a:latin typeface="Arial"/>
                <a:ea typeface="나눔바른고딕"/>
                <a:cs typeface="Arial"/>
              </a:rPr>
              <a:t>, CSS, </a:t>
            </a:r>
            <a:r>
              <a:rPr lang="ko-KR" sz="2400" b="1" err="1">
                <a:latin typeface="Arial"/>
                <a:ea typeface="나눔바른고딕"/>
                <a:cs typeface="Arial"/>
              </a:rPr>
              <a:t>TypeScript</a:t>
            </a:r>
            <a:r>
              <a:rPr lang="ko-KR" sz="2400" b="1">
                <a:latin typeface="Arial"/>
                <a:ea typeface="나눔바른고딕"/>
                <a:cs typeface="Arial"/>
              </a:rPr>
              <a:t>, </a:t>
            </a:r>
            <a:r>
              <a:rPr lang="ko-KR" sz="2400" b="1" err="1">
                <a:latin typeface="Arial"/>
                <a:ea typeface="나눔바른고딕"/>
                <a:cs typeface="Arial"/>
              </a:rPr>
              <a:t>Java</a:t>
            </a:r>
            <a:endParaRPr lang="ko-KR" sz="2400" b="1">
              <a:solidFill>
                <a:srgbClr val="000000"/>
              </a:solidFill>
              <a:latin typeface="Arial"/>
              <a:ea typeface="나눔바른고딕"/>
              <a:cs typeface="Arial"/>
            </a:endParaRPr>
          </a:p>
          <a:p>
            <a:pPr lvl="3">
              <a:buFont typeface="나눔바른고딕" panose="020B0604020202020204" pitchFamily="34" charset="0"/>
              <a:buChar char="▫"/>
            </a:pPr>
            <a:r>
              <a:rPr lang="ko-KR" sz="2800" b="1">
                <a:latin typeface="Arial"/>
                <a:ea typeface="나눔바른고딕"/>
                <a:cs typeface="Arial"/>
              </a:rPr>
              <a:t>사용 기술</a:t>
            </a:r>
            <a:endParaRPr lang="ko-KR" sz="2800" b="1">
              <a:solidFill>
                <a:srgbClr val="000000"/>
              </a:solidFill>
              <a:latin typeface="Arial"/>
              <a:ea typeface="나눔바른고딕"/>
              <a:cs typeface="Arial"/>
            </a:endParaRPr>
          </a:p>
          <a:p>
            <a:pPr lvl="4">
              <a:buFont typeface="Arial,Sans-Serif" panose="020B0604020202020204" pitchFamily="34" charset="0"/>
            </a:pPr>
            <a:r>
              <a:rPr lang="ko-KR" sz="2400" b="1">
                <a:latin typeface="Arial"/>
                <a:ea typeface="나눔바른고딕"/>
                <a:cs typeface="Arial"/>
              </a:rPr>
              <a:t>프레임 워크 : </a:t>
            </a:r>
            <a:r>
              <a:rPr lang="ko-KR" altLang="en-US" sz="2400" b="1" err="1">
                <a:latin typeface="Arial"/>
                <a:ea typeface="나눔바른고딕"/>
                <a:cs typeface="Arial"/>
              </a:rPr>
              <a:t>프론트엔드</a:t>
            </a:r>
            <a:r>
              <a:rPr lang="en-US" altLang="ko-KR" sz="2400" b="1">
                <a:latin typeface="Arial"/>
                <a:ea typeface="나눔바른고딕"/>
                <a:cs typeface="Arial"/>
              </a:rPr>
              <a:t>- </a:t>
            </a:r>
            <a:r>
              <a:rPr lang="ko-KR" sz="2400" b="1" err="1">
                <a:latin typeface="Arial"/>
                <a:ea typeface="나눔바른고딕"/>
                <a:cs typeface="Arial"/>
              </a:rPr>
              <a:t>React</a:t>
            </a:r>
            <a:r>
              <a:rPr lang="ko-KR" sz="2400" b="1">
                <a:latin typeface="Arial"/>
                <a:ea typeface="나눔바른고딕"/>
                <a:cs typeface="Arial"/>
              </a:rPr>
              <a:t>, </a:t>
            </a:r>
            <a:r>
              <a:rPr lang="ko-KR" altLang="en-US" sz="2400" b="1" err="1">
                <a:latin typeface="Arial"/>
                <a:ea typeface="나눔바른고딕"/>
                <a:cs typeface="Arial"/>
              </a:rPr>
              <a:t>백엔드</a:t>
            </a:r>
            <a:r>
              <a:rPr lang="ko-KR" altLang="en-US" sz="2400" b="1">
                <a:latin typeface="Arial"/>
                <a:ea typeface="나눔바른고딕"/>
                <a:cs typeface="Arial"/>
              </a:rPr>
              <a:t> </a:t>
            </a:r>
            <a:r>
              <a:rPr lang="en-US" altLang="ko-KR" sz="2400" b="1">
                <a:latin typeface="Arial"/>
                <a:ea typeface="나눔바른고딕"/>
                <a:cs typeface="Arial"/>
              </a:rPr>
              <a:t>- </a:t>
            </a:r>
            <a:r>
              <a:rPr lang="ko-KR" sz="2400" b="1" err="1">
                <a:latin typeface="Arial"/>
                <a:ea typeface="나눔바른고딕"/>
                <a:cs typeface="Arial"/>
              </a:rPr>
              <a:t>Spring</a:t>
            </a:r>
            <a:endParaRPr lang="ko-KR" sz="2400" b="1">
              <a:solidFill>
                <a:srgbClr val="000000"/>
              </a:solidFill>
              <a:latin typeface="Arial"/>
              <a:ea typeface="나눔바른고딕"/>
              <a:cs typeface="Arial"/>
            </a:endParaRPr>
          </a:p>
          <a:p>
            <a:pPr lvl="4">
              <a:buFont typeface="Arial,Sans-Serif" panose="020B0604020202020204" pitchFamily="34" charset="0"/>
            </a:pPr>
            <a:r>
              <a:rPr lang="ko-KR" sz="2400" b="1">
                <a:latin typeface="Arial"/>
                <a:ea typeface="나눔바른고딕"/>
                <a:cs typeface="Arial"/>
              </a:rPr>
              <a:t>데이터 베이스 : </a:t>
            </a:r>
            <a:r>
              <a:rPr lang="ko-KR" sz="2400" b="1" err="1">
                <a:latin typeface="Arial"/>
                <a:ea typeface="나눔바른고딕"/>
                <a:cs typeface="Arial"/>
              </a:rPr>
              <a:t>Node</a:t>
            </a:r>
            <a:r>
              <a:rPr lang="ko-KR" sz="2400" b="1">
                <a:latin typeface="Arial"/>
                <a:ea typeface="나눔바른고딕"/>
                <a:cs typeface="Arial"/>
              </a:rPr>
              <a:t> </a:t>
            </a:r>
            <a:r>
              <a:rPr lang="ko-KR" sz="2400" b="1" err="1">
                <a:latin typeface="Arial"/>
                <a:ea typeface="나눔바른고딕"/>
                <a:cs typeface="Arial"/>
              </a:rPr>
              <a:t>js</a:t>
            </a:r>
            <a:r>
              <a:rPr lang="ko-KR" sz="2400" b="1">
                <a:latin typeface="Arial"/>
                <a:ea typeface="나눔바른고딕"/>
                <a:cs typeface="Arial"/>
              </a:rPr>
              <a:t>, </a:t>
            </a:r>
            <a:r>
              <a:rPr lang="ko-KR" sz="2400" b="1" err="1">
                <a:latin typeface="Arial"/>
                <a:ea typeface="나눔바른고딕"/>
                <a:cs typeface="Arial"/>
              </a:rPr>
              <a:t>RESTful</a:t>
            </a:r>
            <a:r>
              <a:rPr lang="ko-KR" sz="2400" b="1">
                <a:latin typeface="Arial"/>
                <a:ea typeface="나눔바른고딕"/>
                <a:cs typeface="Arial"/>
              </a:rPr>
              <a:t> API, </a:t>
            </a:r>
            <a:r>
              <a:rPr lang="ko-KR" sz="2400" b="1" err="1">
                <a:latin typeface="Arial"/>
                <a:ea typeface="나눔바른고딕"/>
                <a:cs typeface="Arial"/>
              </a:rPr>
              <a:t>MySQL</a:t>
            </a:r>
            <a:endParaRPr lang="ko-KR" sz="2400" b="1">
              <a:solidFill>
                <a:srgbClr val="000000"/>
              </a:solidFill>
              <a:latin typeface="Arial"/>
              <a:ea typeface="나눔바른고딕"/>
              <a:cs typeface="Arial"/>
            </a:endParaRPr>
          </a:p>
          <a:p>
            <a:pPr lvl="4">
              <a:buFont typeface="Arial,Sans-Serif" panose="020B0604020202020204" pitchFamily="34" charset="0"/>
            </a:pPr>
            <a:r>
              <a:rPr lang="ko-KR" sz="2400" b="1">
                <a:latin typeface="Arial"/>
                <a:ea typeface="나눔바른고딕"/>
                <a:cs typeface="Arial"/>
              </a:rPr>
              <a:t>서버 : AWS</a:t>
            </a:r>
            <a:endParaRPr lang="en-US" altLang="ko-KR" sz="2400" b="1">
              <a:solidFill>
                <a:srgbClr val="000000"/>
              </a:solidFill>
              <a:latin typeface="Arial"/>
              <a:ea typeface="나눔바른고딕"/>
              <a:cs typeface="Arial"/>
            </a:endParaRPr>
          </a:p>
          <a:p>
            <a:pPr lvl="3">
              <a:buFont typeface="Arial,Sans-Serif" panose="020B0604020202020204" pitchFamily="34" charset="0"/>
            </a:pPr>
            <a:r>
              <a:rPr lang="ko-KR" sz="2800" b="1">
                <a:latin typeface="Arial"/>
                <a:ea typeface="나눔바른고딕"/>
                <a:cs typeface="Arial"/>
              </a:rPr>
              <a:t>사용 개발 Tool 및 SW : VS </a:t>
            </a:r>
            <a:r>
              <a:rPr lang="ko-KR" sz="2800" b="1" err="1">
                <a:latin typeface="Arial"/>
                <a:ea typeface="나눔바른고딕"/>
                <a:cs typeface="Arial"/>
              </a:rPr>
              <a:t>code</a:t>
            </a:r>
            <a:r>
              <a:rPr lang="ko-KR" sz="2800" b="1">
                <a:latin typeface="Arial"/>
                <a:ea typeface="나눔바른고딕"/>
                <a:cs typeface="Arial"/>
              </a:rPr>
              <a:t>, </a:t>
            </a:r>
            <a:r>
              <a:rPr lang="ko-KR" sz="2800" b="1" err="1">
                <a:latin typeface="Arial"/>
                <a:ea typeface="나눔바른고딕"/>
                <a:cs typeface="Arial"/>
              </a:rPr>
              <a:t>IntelliJ</a:t>
            </a:r>
            <a:endParaRPr lang="ko-KR" b="1"/>
          </a:p>
        </p:txBody>
      </p:sp>
      <p:sp>
        <p:nvSpPr>
          <p:cNvPr id="5" name="텍스트 개체 틀 2">
            <a:extLst>
              <a:ext uri="{FF2B5EF4-FFF2-40B4-BE49-F238E27FC236}">
                <a16:creationId xmlns:a16="http://schemas.microsoft.com/office/drawing/2014/main" id="{46B23538-58DC-3014-7F46-4CA1ACB24253}"/>
              </a:ext>
            </a:extLst>
          </p:cNvPr>
          <p:cNvSpPr txBox="1">
            <a:spLocks/>
          </p:cNvSpPr>
          <p:nvPr/>
        </p:nvSpPr>
        <p:spPr>
          <a:xfrm>
            <a:off x="8466471" y="3447230"/>
            <a:ext cx="10207135" cy="541337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2900" indent="-342900" algn="l" defTabSz="914400" rtl="0" eaLnBrk="1" latinLnBrk="0" hangingPunct="1">
              <a:spcBef>
                <a:spcPts val="1800"/>
              </a:spcBef>
              <a:buFontTx/>
              <a:buBlip>
                <a:blip r:embed="rId5"/>
              </a:buBlip>
              <a:defRPr sz="4000" b="1" kern="120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SzPct val="80000"/>
              <a:buFont typeface="Arial" panose="020B0604020202020204" pitchFamily="34" charset="0"/>
              <a:buChar char="•"/>
              <a:defRPr sz="4000" b="1" kern="1200">
                <a:solidFill>
                  <a:srgbClr val="575858"/>
                </a:solidFill>
                <a:latin typeface="+mj-ea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1800"/>
              </a:spcBef>
              <a:buClr>
                <a:srgbClr val="0070C0"/>
              </a:buClr>
              <a:buFont typeface="나눔바른고딕"/>
              <a:buChar char="◦"/>
              <a:defRPr sz="3600" b="1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1800"/>
              </a:spcBef>
              <a:buFont typeface="나눔바른고딕"/>
              <a:buChar char="▫"/>
              <a:defRPr sz="32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1800"/>
              </a:spcBef>
              <a:buFont typeface="Arial" pitchFamily="34" charset="0"/>
              <a:buChar char="»"/>
              <a:defRPr sz="2800" kern="1200">
                <a:solidFill>
                  <a:srgbClr val="575858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750" lvl="2" indent="-285750"/>
            <a:r>
              <a:rPr lang="ko-KR" sz="3200">
                <a:latin typeface="Arial"/>
                <a:ea typeface="나눔바른고딕"/>
                <a:cs typeface="Arial"/>
              </a:rPr>
              <a:t>사양</a:t>
            </a:r>
            <a:endParaRPr lang="en-US" altLang="ko-KR" sz="3200" b="0">
              <a:solidFill>
                <a:srgbClr val="000000"/>
              </a:solidFill>
              <a:latin typeface="Arial"/>
              <a:ea typeface="나눔바른고딕"/>
              <a:cs typeface="Arial"/>
            </a:endParaRPr>
          </a:p>
          <a:p>
            <a:pPr marL="1885950" lvl="3" indent="-285750"/>
            <a:r>
              <a:rPr lang="ko-KR" sz="2800" b="1" err="1">
                <a:latin typeface="Arial"/>
                <a:cs typeface="Arial"/>
              </a:rPr>
              <a:t>여채언</a:t>
            </a:r>
            <a:r>
              <a:rPr lang="ko-KR" sz="2800" b="1">
                <a:latin typeface="Arial"/>
                <a:cs typeface="Arial"/>
              </a:rPr>
              <a:t> </a:t>
            </a:r>
            <a:r>
              <a:rPr lang="en-US" altLang="ko-KR" sz="2800" b="1">
                <a:latin typeface="Arial"/>
                <a:cs typeface="Arial"/>
              </a:rPr>
              <a:t>-</a:t>
            </a:r>
            <a:r>
              <a:rPr lang="ko-KR" altLang="en-US" sz="2800" b="1">
                <a:latin typeface="Arial"/>
                <a:cs typeface="Arial"/>
              </a:rPr>
              <a:t> </a:t>
            </a:r>
            <a:r>
              <a:rPr lang="ko-KR" sz="2800" b="1">
                <a:latin typeface="Arial"/>
                <a:cs typeface="Arial"/>
              </a:rPr>
              <a:t>노트북 </a:t>
            </a:r>
            <a:r>
              <a:rPr lang="en-US" altLang="ko-KR" sz="2800" b="1">
                <a:latin typeface="Arial"/>
                <a:cs typeface="Arial"/>
              </a:rPr>
              <a:t>/ CPU: intel i7 / </a:t>
            </a:r>
            <a:r>
              <a:rPr lang="en-US" altLang="ko-KR" sz="2800" b="1">
                <a:solidFill>
                  <a:srgbClr val="575858"/>
                </a:solidFill>
                <a:latin typeface="Arial"/>
                <a:cs typeface="Arial"/>
              </a:rPr>
              <a:t>RAM : 16GB</a:t>
            </a:r>
            <a:endParaRPr lang="en-US" altLang="ko-KR" sz="2800" b="1">
              <a:solidFill>
                <a:srgbClr val="000000"/>
              </a:solidFill>
              <a:latin typeface="Arial"/>
              <a:cs typeface="Arial"/>
            </a:endParaRPr>
          </a:p>
          <a:p>
            <a:pPr marL="1885950" lvl="3" indent="-285750">
              <a:buClr>
                <a:srgbClr val="0070C0"/>
              </a:buClr>
            </a:pPr>
            <a:r>
              <a:rPr lang="ko-KR" sz="2800" b="1" err="1">
                <a:latin typeface="Arial"/>
                <a:cs typeface="Arial"/>
              </a:rPr>
              <a:t>이유민</a:t>
            </a:r>
            <a:r>
              <a:rPr lang="ko-KR" sz="2800" b="1">
                <a:latin typeface="Arial"/>
                <a:cs typeface="Arial"/>
              </a:rPr>
              <a:t> </a:t>
            </a:r>
            <a:r>
              <a:rPr lang="en-US" altLang="ko-KR" sz="2800" b="1">
                <a:latin typeface="Arial"/>
                <a:cs typeface="Arial"/>
              </a:rPr>
              <a:t>- </a:t>
            </a:r>
            <a:r>
              <a:rPr lang="ko-KR" sz="2800" b="1">
                <a:latin typeface="Arial"/>
                <a:cs typeface="Arial"/>
              </a:rPr>
              <a:t>노트북 </a:t>
            </a:r>
            <a:r>
              <a:rPr lang="en-US" altLang="ko-KR" sz="2800" b="1">
                <a:latin typeface="Arial"/>
                <a:cs typeface="Arial"/>
              </a:rPr>
              <a:t>/ CPU: M3 / RAM: 16GB</a:t>
            </a:r>
            <a:endParaRPr lang="en-US" altLang="ko-KR" sz="2800" b="1">
              <a:solidFill>
                <a:srgbClr val="000000"/>
              </a:solidFill>
              <a:latin typeface="Arial"/>
              <a:cs typeface="Arial"/>
            </a:endParaRPr>
          </a:p>
          <a:p>
            <a:pPr marL="1885950" lvl="3" indent="-285750">
              <a:buClr>
                <a:srgbClr val="0070C0"/>
              </a:buClr>
            </a:pPr>
            <a:r>
              <a:rPr lang="ko-KR" sz="2800" b="1">
                <a:latin typeface="Arial"/>
                <a:cs typeface="Arial"/>
              </a:rPr>
              <a:t>이유진 </a:t>
            </a:r>
            <a:r>
              <a:rPr lang="en-US" altLang="ko-KR" sz="2800" b="1">
                <a:latin typeface="Arial"/>
                <a:cs typeface="Arial"/>
              </a:rPr>
              <a:t>- </a:t>
            </a:r>
            <a:r>
              <a:rPr lang="en-US" altLang="ko-KR" sz="2800" b="1" err="1">
                <a:latin typeface="Arial"/>
                <a:cs typeface="Arial"/>
              </a:rPr>
              <a:t>노트북</a:t>
            </a:r>
            <a:r>
              <a:rPr lang="en-US" altLang="ko-KR" sz="2800" b="1">
                <a:latin typeface="Arial"/>
                <a:cs typeface="Arial"/>
              </a:rPr>
              <a:t> / CPU: intel i7 / RAM: 16GB</a:t>
            </a:r>
            <a:endParaRPr lang="ko-KR" altLang="en-US" b="1">
              <a:latin typeface="맑은 고딕"/>
              <a:cs typeface="Arial"/>
            </a:endParaRPr>
          </a:p>
          <a:p>
            <a:pPr marL="1885950" lvl="3" indent="-285750">
              <a:buClr>
                <a:srgbClr val="0070C0"/>
              </a:buClr>
            </a:pPr>
            <a:r>
              <a:rPr lang="en-US" altLang="ko-KR" sz="2800" b="1" err="1">
                <a:latin typeface="Arial"/>
                <a:cs typeface="Arial"/>
              </a:rPr>
              <a:t>김진목</a:t>
            </a:r>
            <a:r>
              <a:rPr lang="en-US" altLang="ko-KR" sz="2800" b="1">
                <a:latin typeface="Arial"/>
                <a:cs typeface="Arial"/>
              </a:rPr>
              <a:t> - </a:t>
            </a:r>
            <a:r>
              <a:rPr lang="en-US" altLang="ko-KR" sz="2800" b="1" err="1">
                <a:latin typeface="Arial"/>
                <a:cs typeface="Arial"/>
              </a:rPr>
              <a:t>노트북</a:t>
            </a:r>
            <a:r>
              <a:rPr lang="en-US" altLang="ko-KR" sz="2800" b="1">
                <a:latin typeface="Arial"/>
                <a:cs typeface="Arial"/>
              </a:rPr>
              <a:t> / CPU: AMD Ryzen 5  /  RAM 12GB</a:t>
            </a:r>
          </a:p>
          <a:p>
            <a:pPr lvl="3"/>
            <a:endParaRPr lang="ko-KR" altLang="en-US" sz="2800" err="1"/>
          </a:p>
          <a:p>
            <a:pPr lvl="2"/>
            <a:endParaRPr lang="en-US" altLang="ko-KR" sz="3200"/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CA1B6272-8B4C-B764-28BF-8EAD94E5BD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91095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90"/>
    </mc:Choice>
    <mc:Fallback xmlns="">
      <p:transition spd="slow" advTm="48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/>
          <a:lstStyle/>
          <a:p>
            <a:r>
              <a:rPr lang="en-US" altLang="ko-KR"/>
              <a:t> 2.3 </a:t>
            </a:r>
            <a:r>
              <a:rPr lang="ko-KR" altLang="en-US"/>
              <a:t>기존 서비스 대비 차별성</a:t>
            </a:r>
            <a:endParaRPr lang="en-US" altLang="ko-KR"/>
          </a:p>
          <a:p>
            <a:pPr lvl="1"/>
            <a:r>
              <a:rPr lang="ko-KR" altLang="en-US" sz="3600">
                <a:cs typeface="+mj-ea"/>
              </a:rPr>
              <a:t>철저한 사용자 인증 시스템</a:t>
            </a:r>
          </a:p>
          <a:p>
            <a:pPr lvl="1"/>
            <a:r>
              <a:rPr lang="ko-KR" altLang="en-US" sz="3600">
                <a:cs typeface="+mj-ea"/>
              </a:rPr>
              <a:t>사기 예방 및 대응 시스템</a:t>
            </a:r>
            <a:endParaRPr lang="ko-KR"/>
          </a:p>
          <a:p>
            <a:pPr lvl="1"/>
            <a:r>
              <a:rPr lang="ko-KR" altLang="en-US" sz="3600">
                <a:cs typeface="+mj-ea"/>
              </a:rPr>
              <a:t>시간표 기반의 거래 시간 추천 기능</a:t>
            </a:r>
          </a:p>
          <a:p>
            <a:pPr lvl="1"/>
            <a:r>
              <a:rPr lang="ko-KR" altLang="en-US" sz="3600">
                <a:cs typeface="+mj-ea"/>
              </a:rPr>
              <a:t>룸메이트 매칭 자동화 시스템</a:t>
            </a:r>
            <a:endParaRPr lang="en-US" altLang="ko-KR"/>
          </a:p>
          <a:p>
            <a:pPr lvl="1"/>
            <a:r>
              <a:rPr lang="ko-KR" altLang="en-US" sz="3600"/>
              <a:t>지도 기반의 맛집 정보 기록 및 조회 기능</a:t>
            </a:r>
          </a:p>
          <a:p>
            <a:endParaRPr lang="ko-KR" altLang="en-US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marL="0" indent="0">
              <a:buNone/>
            </a:pPr>
            <a:endParaRPr lang="ko-KR" altLang="en-US"/>
          </a:p>
          <a:p>
            <a:pPr marL="457200" lvl="1" indent="0">
              <a:buNone/>
            </a:pPr>
            <a:r>
              <a:rPr lang="en-US" altLang="ko-KR"/>
              <a:t>				</a:t>
            </a:r>
            <a:r>
              <a:rPr lang="ko-KR" altLang="en-US"/>
              <a:t> </a:t>
            </a:r>
          </a:p>
        </p:txBody>
      </p:sp>
      <p:pic>
        <p:nvPicPr>
          <p:cNvPr id="9" name="오디오 8">
            <a:hlinkClick r:id="" action="ppaction://media"/>
            <a:extLst>
              <a:ext uri="{FF2B5EF4-FFF2-40B4-BE49-F238E27FC236}">
                <a16:creationId xmlns:a16="http://schemas.microsoft.com/office/drawing/2014/main" id="{87BBBFFF-3015-157D-0C57-E7DF26F77A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9585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520"/>
    </mc:Choice>
    <mc:Fallback xmlns="">
      <p:transition spd="slow" advTm="47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6FBF83-838D-4B81-9543-F9DC1E6D1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2. </a:t>
            </a:r>
            <a:r>
              <a:rPr lang="ko-KR" altLang="en-US"/>
              <a:t>실현 및 구체화 계획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2F57A3-6B08-406A-8FEB-AF4849E4C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t"/>
          <a:lstStyle/>
          <a:p>
            <a:r>
              <a:rPr lang="en-US" altLang="ko-KR"/>
              <a:t> 2.4 </a:t>
            </a:r>
            <a:r>
              <a:rPr lang="ko-KR" altLang="en-US"/>
              <a:t>개발 일정</a:t>
            </a:r>
            <a:endParaRPr lang="en-US" altLang="ko-KR"/>
          </a:p>
          <a:p>
            <a:pPr lvl="1"/>
            <a:endParaRPr lang="en-US" altLang="ko-KR"/>
          </a:p>
          <a:p>
            <a:pPr lvl="1"/>
            <a:endParaRPr lang="en-US" altLang="ko-KR"/>
          </a:p>
          <a:p>
            <a:pPr marL="0" indent="0">
              <a:buNone/>
            </a:pPr>
            <a:endParaRPr lang="ko-KR" altLang="en-US"/>
          </a:p>
          <a:p>
            <a:pPr marL="457200" lvl="1" indent="0">
              <a:buNone/>
            </a:pPr>
            <a:r>
              <a:rPr lang="en-US" altLang="ko-KR"/>
              <a:t>				</a:t>
            </a:r>
            <a:r>
              <a:rPr lang="ko-KR" altLang="en-US"/>
              <a:t> 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2E263F4-989E-B551-6713-C185E1BB0E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4018923"/>
              </p:ext>
            </p:extLst>
          </p:nvPr>
        </p:nvGraphicFramePr>
        <p:xfrm>
          <a:off x="1591056" y="2788920"/>
          <a:ext cx="15101150" cy="62550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87376">
                  <a:extLst>
                    <a:ext uri="{9D8B030D-6E8A-4147-A177-3AD203B41FA5}">
                      <a16:colId xmlns:a16="http://schemas.microsoft.com/office/drawing/2014/main" val="2765547507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3197057835"/>
                    </a:ext>
                  </a:extLst>
                </a:gridCol>
                <a:gridCol w="641169">
                  <a:extLst>
                    <a:ext uri="{9D8B030D-6E8A-4147-A177-3AD203B41FA5}">
                      <a16:colId xmlns:a16="http://schemas.microsoft.com/office/drawing/2014/main" val="1657270839"/>
                    </a:ext>
                  </a:extLst>
                </a:gridCol>
                <a:gridCol w="641169">
                  <a:extLst>
                    <a:ext uri="{9D8B030D-6E8A-4147-A177-3AD203B41FA5}">
                      <a16:colId xmlns:a16="http://schemas.microsoft.com/office/drawing/2014/main" val="2936204161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2075064094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3361209026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1611559436"/>
                    </a:ext>
                  </a:extLst>
                </a:gridCol>
                <a:gridCol w="642772">
                  <a:extLst>
                    <a:ext uri="{9D8B030D-6E8A-4147-A177-3AD203B41FA5}">
                      <a16:colId xmlns:a16="http://schemas.microsoft.com/office/drawing/2014/main" val="1297811141"/>
                    </a:ext>
                  </a:extLst>
                </a:gridCol>
                <a:gridCol w="642772">
                  <a:extLst>
                    <a:ext uri="{9D8B030D-6E8A-4147-A177-3AD203B41FA5}">
                      <a16:colId xmlns:a16="http://schemas.microsoft.com/office/drawing/2014/main" val="615406161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4179224115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4284033844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3832880443"/>
                    </a:ext>
                  </a:extLst>
                </a:gridCol>
                <a:gridCol w="642772">
                  <a:extLst>
                    <a:ext uri="{9D8B030D-6E8A-4147-A177-3AD203B41FA5}">
                      <a16:colId xmlns:a16="http://schemas.microsoft.com/office/drawing/2014/main" val="3641287388"/>
                    </a:ext>
                  </a:extLst>
                </a:gridCol>
                <a:gridCol w="642772">
                  <a:extLst>
                    <a:ext uri="{9D8B030D-6E8A-4147-A177-3AD203B41FA5}">
                      <a16:colId xmlns:a16="http://schemas.microsoft.com/office/drawing/2014/main" val="2791784022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3704783866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3669540850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3657764240"/>
                    </a:ext>
                  </a:extLst>
                </a:gridCol>
                <a:gridCol w="642772">
                  <a:extLst>
                    <a:ext uri="{9D8B030D-6E8A-4147-A177-3AD203B41FA5}">
                      <a16:colId xmlns:a16="http://schemas.microsoft.com/office/drawing/2014/main" val="2642043235"/>
                    </a:ext>
                  </a:extLst>
                </a:gridCol>
                <a:gridCol w="642772">
                  <a:extLst>
                    <a:ext uri="{9D8B030D-6E8A-4147-A177-3AD203B41FA5}">
                      <a16:colId xmlns:a16="http://schemas.microsoft.com/office/drawing/2014/main" val="2838255870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2348223319"/>
                    </a:ext>
                  </a:extLst>
                </a:gridCol>
                <a:gridCol w="639567">
                  <a:extLst>
                    <a:ext uri="{9D8B030D-6E8A-4147-A177-3AD203B41FA5}">
                      <a16:colId xmlns:a16="http://schemas.microsoft.com/office/drawing/2014/main" val="1656090751"/>
                    </a:ext>
                  </a:extLst>
                </a:gridCol>
              </a:tblGrid>
              <a:tr h="376095"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ko-KR" altLang="en-US" sz="2000" b="1" i="0" spc="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업무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  <a:p>
                      <a:pPr algn="ctr" latinLnBrk="0">
                        <a:lnSpc>
                          <a:spcPct val="103000"/>
                        </a:lnSpc>
                      </a:pP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함초롬돋움"/>
                          <a:cs typeface="함초롬돋움"/>
                        </a:rPr>
                        <a:t>5</a:t>
                      </a:r>
                      <a:r>
                        <a:rPr lang="ko-KR" altLang="en-US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월</a:t>
                      </a:r>
                      <a:endParaRPr lang="ko-KR" altLang="en-US" sz="2000">
                        <a:solidFill>
                          <a:srgbClr val="000000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함초롬돋움"/>
                          <a:cs typeface="함초롬돋움"/>
                        </a:rPr>
                        <a:t>6</a:t>
                      </a:r>
                      <a:r>
                        <a:rPr lang="ko-KR" altLang="en-US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월</a:t>
                      </a:r>
                      <a:endParaRPr lang="ko-KR" altLang="en-US" sz="2000">
                        <a:solidFill>
                          <a:srgbClr val="000000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함초롬돋움"/>
                          <a:cs typeface="함초롬돋움"/>
                        </a:rPr>
                        <a:t>7</a:t>
                      </a:r>
                      <a:r>
                        <a:rPr lang="ko-KR" altLang="en-US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월</a:t>
                      </a:r>
                      <a:endParaRPr lang="ko-KR" altLang="en-US" sz="2000">
                        <a:solidFill>
                          <a:srgbClr val="000000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함초롬돋움"/>
                          <a:cs typeface="함초롬돋움"/>
                        </a:rPr>
                        <a:t>8</a:t>
                      </a:r>
                      <a:r>
                        <a:rPr lang="ko-KR" altLang="en-US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월</a:t>
                      </a:r>
                      <a:endParaRPr lang="ko-KR" altLang="en-US" sz="2000">
                        <a:solidFill>
                          <a:srgbClr val="000000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함초롬돋움"/>
                          <a:cs typeface="함초롬돋움"/>
                        </a:rPr>
                        <a:t>9</a:t>
                      </a:r>
                      <a:r>
                        <a:rPr lang="ko-KR" altLang="en-US" sz="2000" b="0" i="0" spc="0">
                          <a:solidFill>
                            <a:srgbClr val="000000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월</a:t>
                      </a:r>
                      <a:endParaRPr lang="ko-KR" altLang="en-US" sz="2000">
                        <a:solidFill>
                          <a:srgbClr val="000000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117727"/>
                  </a:ext>
                </a:extLst>
              </a:tr>
              <a:tr h="5344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3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4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5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1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2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3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4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5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1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2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3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4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5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1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2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3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4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5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1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altLang="ko-KR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2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주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8742489"/>
                  </a:ext>
                </a:extLst>
              </a:tr>
              <a:tr h="415683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ko-KR" altLang="en-US" sz="2000" b="1" i="0" spc="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역할분담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5715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1280991"/>
                  </a:ext>
                </a:extLst>
              </a:tr>
              <a:tr h="1009517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바탕" panose="02030600000101010101" pitchFamily="18" charset="-127"/>
                        </a:rPr>
                        <a:t>React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로 웹사이트 구조 및 컴포넌트 작성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5690631"/>
                  </a:ext>
                </a:extLst>
              </a:tr>
              <a:tr h="534451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바탕" panose="02030600000101010101" pitchFamily="18" charset="-127"/>
                        </a:rPr>
                        <a:t>CSS 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및 디자인 작업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0258974"/>
                  </a:ext>
                </a:extLst>
              </a:tr>
              <a:tr h="415683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바탕" panose="02030600000101010101" pitchFamily="18" charset="-127"/>
                        </a:rPr>
                        <a:t>API 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연동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FFFFFF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6150601"/>
                  </a:ext>
                </a:extLst>
              </a:tr>
              <a:tr h="534451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바탕" panose="02030600000101010101" pitchFamily="18" charset="-127"/>
                        </a:rPr>
                        <a:t>MySQL DB </a:t>
                      </a:r>
                      <a:r>
                        <a:rPr lang="ko-KR" altLang="en-US" sz="2000" b="1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구축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8484182"/>
                  </a:ext>
                </a:extLst>
              </a:tr>
              <a:tr h="415683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ko-KR" altLang="en-US" sz="2000" b="1" i="0" spc="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디버깅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1879572"/>
                  </a:ext>
                </a:extLst>
              </a:tr>
              <a:tr h="534451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결과보고서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 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작성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171002"/>
                  </a:ext>
                </a:extLst>
              </a:tr>
              <a:tr h="415683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발표자료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 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작성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755517"/>
                  </a:ext>
                </a:extLst>
              </a:tr>
              <a:tr h="534451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cs typeface="함초롬돋움"/>
                        </a:rPr>
                        <a:t>SW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저작등록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 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준비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93084"/>
                  </a:ext>
                </a:extLst>
              </a:tr>
              <a:tr h="534451">
                <a:tc>
                  <a:txBody>
                    <a:bodyPr/>
                    <a:lstStyle/>
                    <a:p>
                      <a:pPr algn="ctr" latinLnBrk="0">
                        <a:lnSpc>
                          <a:spcPct val="103000"/>
                        </a:lnSpc>
                      </a:pP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예산사용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 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내역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함초롬돋움"/>
                        </a:rPr>
                        <a:t> </a:t>
                      </a:r>
                      <a:r>
                        <a:rPr lang="ko-KR" altLang="en-US" sz="2000" b="1" spc="-40">
                          <a:solidFill>
                            <a:schemeClr val="tx1"/>
                          </a:solidFill>
                          <a:effectLst/>
                          <a:latin typeface="나눔바른고딕"/>
                          <a:ea typeface="나눔바른고딕"/>
                          <a:cs typeface="바탕" panose="02030600000101010101" pitchFamily="18" charset="-127"/>
                        </a:rPr>
                        <a:t>증빙</a:t>
                      </a:r>
                      <a:endParaRPr lang="ko-KR" alt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ea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9050">
                      <a:solidFill>
                        <a:schemeClr val="tx1"/>
                      </a:solidFill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latinLnBrk="1">
                        <a:lnSpc>
                          <a:spcPct val="103000"/>
                        </a:lnSpc>
                      </a:pPr>
                      <a:endParaRPr lang="en-US" sz="2000" b="1">
                        <a:solidFill>
                          <a:schemeClr val="tx1"/>
                        </a:solidFill>
                        <a:effectLst/>
                        <a:highlight>
                          <a:srgbClr val="005BAA"/>
                        </a:highlight>
                        <a:latin typeface="나눔바른고딕"/>
                        <a:cs typeface="함초롬바탕"/>
                      </a:endParaRPr>
                    </a:p>
                  </a:txBody>
                  <a:tcPr marL="64770" marR="64770" marT="17780" marB="1778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5BA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305903"/>
                  </a:ext>
                </a:extLst>
              </a:tr>
            </a:tbl>
          </a:graphicData>
        </a:graphic>
      </p:graphicFrame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C4FB9E11-8144-B8F4-076F-D43E053070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1006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206"/>
    </mc:Choice>
    <mc:Fallback xmlns="">
      <p:transition spd="slow" advTm="54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맑은 고딕"/>
        <a:ea typeface="나눔바른고딕"/>
        <a:cs typeface=""/>
      </a:majorFont>
      <a:minorFont>
        <a:latin typeface="맑은 고딕"/>
        <a:ea typeface="나눔바른고딕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9F8784DF707CA4380CDD655103107B0" ma:contentTypeVersion="11" ma:contentTypeDescription="새 문서를 만듭니다." ma:contentTypeScope="" ma:versionID="cc06dcb6b87b6ad61578120dc7e4e940">
  <xsd:schema xmlns:xsd="http://www.w3.org/2001/XMLSchema" xmlns:xs="http://www.w3.org/2001/XMLSchema" xmlns:p="http://schemas.microsoft.com/office/2006/metadata/properties" xmlns:ns3="3ac0adf4-619c-43c0-ade2-7ddfd6d84928" targetNamespace="http://schemas.microsoft.com/office/2006/metadata/properties" ma:root="true" ma:fieldsID="5ad69c9d6224b4bb81a476285338b0ca" ns3:_="">
    <xsd:import namespace="3ac0adf4-619c-43c0-ade2-7ddfd6d8492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c0adf4-619c-43c0-ade2-7ddfd6d849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AA46F8D-C151-4F24-898B-21FB3631A9F5}">
  <ds:schemaRefs>
    <ds:schemaRef ds:uri="3ac0adf4-619c-43c0-ade2-7ddfd6d8492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BC323DD-D3D8-4E86-8B81-7783A664BE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E620EA-24C5-4413-9484-F775357EB23C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사용자 지정</PresentationFormat>
  <Slides>17</Slides>
  <Notes>17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18" baseType="lpstr">
      <vt:lpstr>Office Theme</vt:lpstr>
      <vt:lpstr>PowerPoint 프레젠테이션</vt:lpstr>
      <vt:lpstr>1. 프로젝트 개요</vt:lpstr>
      <vt:lpstr>2. 실현 및 구체화 계획</vt:lpstr>
      <vt:lpstr>2. 실현 및 구체화 계획</vt:lpstr>
      <vt:lpstr>2. 실현 및 구체화 계획</vt:lpstr>
      <vt:lpstr>2. 실현 및 구체화 계획</vt:lpstr>
      <vt:lpstr>2. 실현 및 구체화 계획</vt:lpstr>
      <vt:lpstr>2. 실현 및 구체화 계획</vt:lpstr>
      <vt:lpstr>2. 실현 및 구체화 계획</vt:lpstr>
      <vt:lpstr>2. 실현 및 구체화 계획</vt:lpstr>
      <vt:lpstr>2. 실현 및 구체화 계획</vt:lpstr>
      <vt:lpstr>2. 실현 및 구체화 계획</vt:lpstr>
      <vt:lpstr>2. 실현 및 구체화 계획</vt:lpstr>
      <vt:lpstr>3. 활용 방안</vt:lpstr>
      <vt:lpstr>3. 활용 방안</vt:lpstr>
      <vt:lpstr>4. 팀 구성 및 보유역량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revision>13</cp:revision>
  <cp:lastPrinted>2022-07-02T02:31:15Z</cp:lastPrinted>
  <dcterms:created xsi:type="dcterms:W3CDTF">2021-05-27T14:34:04Z</dcterms:created>
  <dcterms:modified xsi:type="dcterms:W3CDTF">2024-05-29T08:12:42Z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0x01010099F8784DF707CA4380CDD655103107B0</vt:lpwstr>
  </property>
</Properties>
</file>

<file path=docProps/thumbnail.jpeg>
</file>